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 id="2147483666" r:id="rId2"/>
    <p:sldMasterId id="2147483672" r:id="rId3"/>
  </p:sldMasterIdLst>
  <p:handoutMasterIdLst>
    <p:handoutMasterId r:id="rId50"/>
  </p:handoutMasterIdLst>
  <p:sldIdLst>
    <p:sldId id="259" r:id="rId4"/>
    <p:sldId id="262" r:id="rId5"/>
    <p:sldId id="263" r:id="rId6"/>
    <p:sldId id="264" r:id="rId7"/>
    <p:sldId id="304" r:id="rId8"/>
    <p:sldId id="265" r:id="rId9"/>
    <p:sldId id="266" r:id="rId10"/>
    <p:sldId id="267" r:id="rId11"/>
    <p:sldId id="303" r:id="rId12"/>
    <p:sldId id="268" r:id="rId13"/>
    <p:sldId id="270" r:id="rId14"/>
    <p:sldId id="269" r:id="rId15"/>
    <p:sldId id="271" r:id="rId16"/>
    <p:sldId id="272" r:id="rId17"/>
    <p:sldId id="275" r:id="rId18"/>
    <p:sldId id="274" r:id="rId19"/>
    <p:sldId id="277" r:id="rId20"/>
    <p:sldId id="305" r:id="rId21"/>
    <p:sldId id="288" r:id="rId22"/>
    <p:sldId id="284" r:id="rId23"/>
    <p:sldId id="306" r:id="rId24"/>
    <p:sldId id="280" r:id="rId25"/>
    <p:sldId id="279" r:id="rId26"/>
    <p:sldId id="281" r:id="rId27"/>
    <p:sldId id="307" r:id="rId28"/>
    <p:sldId id="282" r:id="rId29"/>
    <p:sldId id="283" r:id="rId30"/>
    <p:sldId id="285" r:id="rId31"/>
    <p:sldId id="286" r:id="rId32"/>
    <p:sldId id="287" r:id="rId33"/>
    <p:sldId id="289" r:id="rId34"/>
    <p:sldId id="296" r:id="rId35"/>
    <p:sldId id="297" r:id="rId36"/>
    <p:sldId id="290" r:id="rId37"/>
    <p:sldId id="308" r:id="rId38"/>
    <p:sldId id="293" r:id="rId39"/>
    <p:sldId id="310" r:id="rId40"/>
    <p:sldId id="295" r:id="rId41"/>
    <p:sldId id="294" r:id="rId42"/>
    <p:sldId id="292" r:id="rId43"/>
    <p:sldId id="309" r:id="rId44"/>
    <p:sldId id="299" r:id="rId45"/>
    <p:sldId id="300" r:id="rId46"/>
    <p:sldId id="311" r:id="rId47"/>
    <p:sldId id="301" r:id="rId48"/>
    <p:sldId id="302" r:id="rId4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2">
          <p15:clr>
            <a:srgbClr val="A4A3A4"/>
          </p15:clr>
        </p15:guide>
        <p15:guide id="2" pos="3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F83"/>
    <a:srgbClr val="003B49"/>
    <a:srgbClr val="509E2F"/>
    <a:srgbClr val="000000"/>
    <a:srgbClr val="B2B4B2"/>
    <a:srgbClr val="33006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showGuides="1">
      <p:cViewPr varScale="1">
        <p:scale>
          <a:sx n="48" d="100"/>
          <a:sy n="48" d="100"/>
        </p:scale>
        <p:origin x="900" y="48"/>
      </p:cViewPr>
      <p:guideLst>
        <p:guide orient="horz" pos="1582"/>
        <p:guide pos="344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handoutMaster" Target="handoutMasters/handoutMaster1.xml"/><Relationship Id="rId55"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58EE4D-8A6D-FE43-9221-048F51E281B9}" type="datetimeFigureOut">
              <a:rPr lang="en-US" smtClean="0"/>
              <a:t>4/11/2018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0D20F39-116C-1340-B5D6-764DD69AD68F}" type="slidenum">
              <a:rPr lang="en-US" smtClean="0"/>
              <a:t>‹#›</a:t>
            </a:fld>
            <a:endParaRPr lang="en-US"/>
          </a:p>
        </p:txBody>
      </p:sp>
    </p:spTree>
    <p:extLst>
      <p:ext uri="{BB962C8B-B14F-4D97-AF65-F5344CB8AC3E}">
        <p14:creationId xmlns:p14="http://schemas.microsoft.com/office/powerpoint/2010/main" val="43207800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671757" y="1534546"/>
            <a:ext cx="6972300" cy="2923154"/>
          </a:xfrm>
          <a:prstGeom prst="rect">
            <a:avLst/>
          </a:prstGeom>
        </p:spPr>
        <p:txBody>
          <a:bodyPr>
            <a:normAutofit/>
          </a:bodyPr>
          <a:lstStyle>
            <a:lvl1pPr marL="0" indent="0">
              <a:lnSpc>
                <a:spcPct val="100000"/>
              </a:lnSpc>
              <a:buNone/>
              <a:defRPr sz="5000" b="0" i="0" baseline="0">
                <a:solidFill>
                  <a:srgbClr val="509E2F"/>
                </a:solidFill>
                <a:latin typeface="Orgon Slab Medium"/>
                <a:cs typeface="Orgon Slab Medium"/>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ORGON SLAB MEDIUM, 50 PT. </a:t>
            </a:r>
          </a:p>
        </p:txBody>
      </p:sp>
      <p:pic>
        <p:nvPicPr>
          <p:cNvPr id="9" name="Picture 8"/>
          <p:cNvPicPr>
            <a:picLocks noChangeAspect="1"/>
          </p:cNvPicPr>
          <p:nvPr userDrawn="1"/>
        </p:nvPicPr>
        <p:blipFill>
          <a:blip r:embed="rId2"/>
          <a:stretch>
            <a:fillRect/>
          </a:stretch>
        </p:blipFill>
        <p:spPr>
          <a:xfrm>
            <a:off x="7987284" y="4142233"/>
            <a:ext cx="1010412" cy="817245"/>
          </a:xfrm>
          <a:prstGeom prst="rect">
            <a:avLst/>
          </a:prstGeom>
        </p:spPr>
      </p:pic>
      <p:pic>
        <p:nvPicPr>
          <p:cNvPr id="6" name="Picture 5" descr="SquGrid_36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23825"/>
            <a:ext cx="9144000" cy="342900"/>
          </a:xfrm>
          <a:prstGeom prst="rect">
            <a:avLst/>
          </a:prstGeom>
        </p:spPr>
      </p:pic>
    </p:spTree>
    <p:extLst>
      <p:ext uri="{BB962C8B-B14F-4D97-AF65-F5344CB8AC3E}">
        <p14:creationId xmlns:p14="http://schemas.microsoft.com/office/powerpoint/2010/main" val="3397191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278633"/>
            <a:ext cx="8184662" cy="743999"/>
          </a:xfrm>
          <a:prstGeom prst="rect">
            <a:avLst/>
          </a:prstGeom>
        </p:spPr>
        <p:txBody>
          <a:bodyPr>
            <a:normAutofit/>
          </a:bodyPr>
          <a:lstStyle>
            <a:lvl1pPr marL="0" indent="0">
              <a:lnSpc>
                <a:spcPct val="90000"/>
              </a:lnSpc>
              <a:buNone/>
              <a:defRPr sz="3000" b="0" i="0" baseline="0">
                <a:solidFill>
                  <a:srgbClr val="003B49"/>
                </a:solidFill>
                <a:latin typeface="Orgon Slab Medium"/>
                <a:cs typeface="Orgon Slab Medium"/>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(ORGON SLAB MEDIUM, 30 PT.)</a:t>
            </a:r>
          </a:p>
        </p:txBody>
      </p:sp>
      <p:sp>
        <p:nvSpPr>
          <p:cNvPr id="4" name="Text Placeholder 9"/>
          <p:cNvSpPr>
            <a:spLocks noGrp="1"/>
          </p:cNvSpPr>
          <p:nvPr>
            <p:ph type="body" sz="quarter" idx="11" hasCustomPrompt="1"/>
          </p:nvPr>
        </p:nvSpPr>
        <p:spPr>
          <a:xfrm>
            <a:off x="659305" y="1740180"/>
            <a:ext cx="8197114" cy="2857565"/>
          </a:xfrm>
          <a:prstGeom prst="rect">
            <a:avLst/>
          </a:prstGeom>
        </p:spPr>
        <p:txBody>
          <a:bodyPr/>
          <a:lstStyle>
            <a:lvl1pPr marL="342900" indent="-342900">
              <a:buFont typeface="Lucida Grande"/>
              <a:buChar char="&gt;"/>
              <a:defRPr sz="2400" b="0" i="0" baseline="0">
                <a:solidFill>
                  <a:srgbClr val="003B49"/>
                </a:solidFill>
                <a:latin typeface="Orgon Slab ExtraLight"/>
                <a:cs typeface="Orgon Slab ExtraLight"/>
              </a:defRPr>
            </a:lvl1pPr>
            <a:lvl2pPr>
              <a:defRPr sz="2000" b="0" i="0" baseline="0">
                <a:solidFill>
                  <a:srgbClr val="003B49"/>
                </a:solidFill>
                <a:latin typeface="Orgon Slab ExtraLight"/>
                <a:cs typeface="Orgon Slab ExtraLight"/>
              </a:defRPr>
            </a:lvl2pPr>
            <a:lvl3pPr marL="1143000" indent="-228600">
              <a:buSzPct val="100000"/>
              <a:buFont typeface="Lucida Grande"/>
              <a:buChar char="&gt;"/>
              <a:defRPr sz="1800" b="0" i="0" baseline="0">
                <a:solidFill>
                  <a:srgbClr val="003B49"/>
                </a:solidFill>
                <a:latin typeface="Orgon Slab ExtraLight"/>
                <a:cs typeface="Orgon Slab ExtraLight"/>
              </a:defRPr>
            </a:lvl3pPr>
            <a:lvl4pPr>
              <a:defRPr sz="1600" b="0" i="0" baseline="0">
                <a:solidFill>
                  <a:srgbClr val="003B49"/>
                </a:solidFill>
                <a:latin typeface="Orgon Slab ExtraLight"/>
                <a:cs typeface="Orgon Slab ExtraLight"/>
              </a:defRPr>
            </a:lvl4pPr>
            <a:lvl5pPr marL="2057400" indent="-228600">
              <a:buFont typeface="Lucida Grande"/>
              <a:buChar char="&gt;"/>
              <a:defRPr sz="1400" b="0" i="0" baseline="0">
                <a:solidFill>
                  <a:srgbClr val="003B49"/>
                </a:solidFill>
                <a:latin typeface="Orgon Slab ExtraLight"/>
                <a:cs typeface="Orgon Slab ExtraLight"/>
              </a:defRPr>
            </a:lvl5pPr>
          </a:lstStyle>
          <a:p>
            <a:pPr lvl="0"/>
            <a:r>
              <a:rPr lang="en-US" dirty="0"/>
              <a:t>Content here (</a:t>
            </a:r>
            <a:r>
              <a:rPr lang="en-US" dirty="0" err="1"/>
              <a:t>Orgon</a:t>
            </a:r>
            <a:r>
              <a:rPr lang="en-US" dirty="0"/>
              <a:t> Slab </a:t>
            </a:r>
            <a:r>
              <a:rPr lang="en-US" dirty="0" err="1"/>
              <a:t>ExtraLight</a:t>
            </a:r>
            <a:r>
              <a:rPr lang="en-US" dirty="0"/>
              <a:t>, 24 pt.)</a:t>
            </a:r>
          </a:p>
          <a:p>
            <a:pPr lvl="1"/>
            <a:r>
              <a:rPr lang="en-US" dirty="0"/>
              <a:t>Second level (</a:t>
            </a:r>
            <a:r>
              <a:rPr lang="en-US" dirty="0" err="1"/>
              <a:t>Orgon</a:t>
            </a:r>
            <a:r>
              <a:rPr lang="en-US" dirty="0"/>
              <a:t> Slab </a:t>
            </a:r>
            <a:r>
              <a:rPr lang="en-US" dirty="0" err="1"/>
              <a:t>ExtraLight</a:t>
            </a:r>
            <a:r>
              <a:rPr lang="en-US" dirty="0"/>
              <a:t>, 20)</a:t>
            </a:r>
          </a:p>
          <a:p>
            <a:pPr lvl="2"/>
            <a:r>
              <a:rPr lang="en-US" dirty="0"/>
              <a:t>Third level (</a:t>
            </a:r>
            <a:r>
              <a:rPr lang="en-US" dirty="0" err="1"/>
              <a:t>Orgon</a:t>
            </a:r>
            <a:r>
              <a:rPr lang="en-US" dirty="0"/>
              <a:t> Slab </a:t>
            </a:r>
            <a:r>
              <a:rPr lang="en-US" dirty="0" err="1"/>
              <a:t>ExtraLight</a:t>
            </a:r>
            <a:r>
              <a:rPr lang="en-US" dirty="0"/>
              <a:t>, 18)</a:t>
            </a:r>
          </a:p>
          <a:p>
            <a:pPr lvl="3"/>
            <a:r>
              <a:rPr lang="en-US" dirty="0"/>
              <a:t>Fourth level (</a:t>
            </a:r>
            <a:r>
              <a:rPr lang="en-US" dirty="0" err="1"/>
              <a:t>Orgon</a:t>
            </a:r>
            <a:r>
              <a:rPr lang="en-US" dirty="0"/>
              <a:t> Slab </a:t>
            </a:r>
            <a:r>
              <a:rPr lang="en-US" dirty="0" err="1"/>
              <a:t>ExtraLight</a:t>
            </a:r>
            <a:r>
              <a:rPr lang="en-US" dirty="0"/>
              <a:t>, 16)</a:t>
            </a:r>
          </a:p>
          <a:p>
            <a:pPr lvl="4"/>
            <a:r>
              <a:rPr lang="en-US" dirty="0"/>
              <a:t>Fifth level (</a:t>
            </a:r>
            <a:r>
              <a:rPr lang="en-US" dirty="0" err="1"/>
              <a:t>Orgon</a:t>
            </a:r>
            <a:r>
              <a:rPr lang="en-US" dirty="0"/>
              <a:t> Slab </a:t>
            </a:r>
            <a:r>
              <a:rPr lang="en-US" dirty="0" err="1"/>
              <a:t>ExtraLight</a:t>
            </a:r>
            <a:r>
              <a:rPr lang="en-US" dirty="0"/>
              <a:t>, 14)</a:t>
            </a:r>
          </a:p>
        </p:txBody>
      </p:sp>
      <p:sp>
        <p:nvSpPr>
          <p:cNvPr id="5" name="Text Placeholder 5"/>
          <p:cNvSpPr>
            <a:spLocks noGrp="1"/>
          </p:cNvSpPr>
          <p:nvPr>
            <p:ph type="body" sz="quarter" idx="12" hasCustomPrompt="1"/>
          </p:nvPr>
        </p:nvSpPr>
        <p:spPr>
          <a:xfrm>
            <a:off x="671757" y="1298002"/>
            <a:ext cx="8184662" cy="308378"/>
          </a:xfrm>
          <a:prstGeom prst="rect">
            <a:avLst/>
          </a:prstGeom>
        </p:spPr>
        <p:txBody>
          <a:bodyPr>
            <a:noAutofit/>
          </a:bodyPr>
          <a:lstStyle>
            <a:lvl1pPr marL="0" indent="0">
              <a:lnSpc>
                <a:spcPct val="90000"/>
              </a:lnSpc>
              <a:buNone/>
              <a:defRPr sz="2400" b="0" i="0" baseline="0">
                <a:solidFill>
                  <a:srgbClr val="003B49"/>
                </a:solidFill>
                <a:latin typeface="Orgon Slab Light"/>
                <a:cs typeface="Orgon Slab Light"/>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(ORGON SLAB LIGHT, 24 PT.)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53" y="-142488"/>
            <a:ext cx="9342553" cy="350345"/>
          </a:xfrm>
          <a:prstGeom prst="rect">
            <a:avLst/>
          </a:prstGeom>
        </p:spPr>
      </p:pic>
      <p:pic>
        <p:nvPicPr>
          <p:cNvPr id="7" name="Picture 6"/>
          <p:cNvPicPr>
            <a:picLocks noChangeAspect="1"/>
          </p:cNvPicPr>
          <p:nvPr userDrawn="1"/>
        </p:nvPicPr>
        <p:blipFill>
          <a:blip r:embed="rId3"/>
          <a:stretch>
            <a:fillRect/>
          </a:stretch>
        </p:blipFill>
        <p:spPr>
          <a:xfrm>
            <a:off x="7991856" y="4141789"/>
            <a:ext cx="1010412" cy="817245"/>
          </a:xfrm>
          <a:prstGeom prst="rect">
            <a:avLst/>
          </a:prstGeom>
        </p:spPr>
      </p:pic>
    </p:spTree>
    <p:extLst>
      <p:ext uri="{BB962C8B-B14F-4D97-AF65-F5344CB8AC3E}">
        <p14:creationId xmlns:p14="http://schemas.microsoft.com/office/powerpoint/2010/main" val="818143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278633"/>
            <a:ext cx="8184662" cy="743999"/>
          </a:xfrm>
          <a:prstGeom prst="rect">
            <a:avLst/>
          </a:prstGeom>
        </p:spPr>
        <p:txBody>
          <a:bodyPr>
            <a:normAutofit/>
          </a:bodyPr>
          <a:lstStyle>
            <a:lvl1pPr marL="0" indent="0">
              <a:lnSpc>
                <a:spcPct val="90000"/>
              </a:lnSpc>
              <a:buNone/>
              <a:defRPr sz="3000" b="0" i="0" baseline="0">
                <a:solidFill>
                  <a:srgbClr val="003B49"/>
                </a:solidFill>
                <a:latin typeface="Orgon Slab Medium"/>
                <a:cs typeface="Orgon Slab Medium"/>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(ORGON SLAB MEDIUM, 30 PT.)</a:t>
            </a:r>
          </a:p>
        </p:txBody>
      </p:sp>
      <p:sp>
        <p:nvSpPr>
          <p:cNvPr id="6" name="Text Placeholder 9"/>
          <p:cNvSpPr>
            <a:spLocks noGrp="1"/>
          </p:cNvSpPr>
          <p:nvPr>
            <p:ph type="body" sz="quarter" idx="11" hasCustomPrompt="1"/>
          </p:nvPr>
        </p:nvSpPr>
        <p:spPr>
          <a:xfrm>
            <a:off x="659305" y="1302545"/>
            <a:ext cx="8076956" cy="3011623"/>
          </a:xfrm>
          <a:prstGeom prst="rect">
            <a:avLst/>
          </a:prstGeom>
        </p:spPr>
        <p:txBody>
          <a:bodyPr/>
          <a:lstStyle>
            <a:lvl1pPr marL="342900" indent="-342900">
              <a:buFont typeface="Lucida Grande"/>
              <a:buChar char="&gt;"/>
              <a:defRPr sz="2400" b="0" i="0" baseline="0">
                <a:solidFill>
                  <a:srgbClr val="003B49"/>
                </a:solidFill>
                <a:latin typeface="Orgon Slab Light"/>
                <a:cs typeface="Orgon Slab Light"/>
              </a:defRPr>
            </a:lvl1pPr>
            <a:lvl2pPr>
              <a:defRPr sz="2000" b="0" i="0" baseline="0">
                <a:solidFill>
                  <a:srgbClr val="003B49"/>
                </a:solidFill>
                <a:latin typeface="Orgon Slab Light"/>
                <a:cs typeface="Orgon Slab Light"/>
              </a:defRPr>
            </a:lvl2pPr>
            <a:lvl3pPr marL="1143000" indent="-228600">
              <a:buSzPct val="100000"/>
              <a:buFont typeface="Lucida Grande"/>
              <a:buChar char="&gt;"/>
              <a:defRPr sz="1800" b="0" i="0" baseline="0">
                <a:solidFill>
                  <a:srgbClr val="003B49"/>
                </a:solidFill>
                <a:latin typeface="Orgon Slab Light"/>
                <a:cs typeface="Orgon Slab Light"/>
              </a:defRPr>
            </a:lvl3pPr>
            <a:lvl4pPr>
              <a:defRPr sz="1600" b="0" i="0" baseline="0">
                <a:solidFill>
                  <a:srgbClr val="003B49"/>
                </a:solidFill>
                <a:latin typeface="Orgon Slab Light"/>
                <a:cs typeface="Orgon Slab Light"/>
              </a:defRPr>
            </a:lvl4pPr>
            <a:lvl5pPr marL="2057400" indent="-228600">
              <a:buFont typeface="Lucida Grande"/>
              <a:buChar char="&gt;"/>
              <a:defRPr sz="1400" b="0" i="0" baseline="0">
                <a:solidFill>
                  <a:srgbClr val="003B49"/>
                </a:solidFill>
                <a:latin typeface="Orgon Slab Light"/>
                <a:cs typeface="Orgon Slab Light"/>
              </a:defRPr>
            </a:lvl5pPr>
          </a:lstStyle>
          <a:p>
            <a:pPr lvl="0"/>
            <a:r>
              <a:rPr lang="en-US" dirty="0"/>
              <a:t>Bulleted content here (</a:t>
            </a:r>
            <a:r>
              <a:rPr lang="en-US" dirty="0" err="1"/>
              <a:t>Orgon</a:t>
            </a:r>
            <a:r>
              <a:rPr lang="en-US" dirty="0"/>
              <a:t> Slab Light, 24 pt.)</a:t>
            </a:r>
          </a:p>
          <a:p>
            <a:pPr lvl="1"/>
            <a:r>
              <a:rPr lang="en-US" dirty="0"/>
              <a:t>Second level (</a:t>
            </a:r>
            <a:r>
              <a:rPr lang="en-US" dirty="0" err="1"/>
              <a:t>Orgon</a:t>
            </a:r>
            <a:r>
              <a:rPr lang="en-US" dirty="0"/>
              <a:t> Slab Light, 20)</a:t>
            </a:r>
          </a:p>
          <a:p>
            <a:pPr lvl="2"/>
            <a:r>
              <a:rPr lang="en-US" dirty="0"/>
              <a:t>Third level (</a:t>
            </a:r>
            <a:r>
              <a:rPr lang="en-US" dirty="0" err="1"/>
              <a:t>Orgon</a:t>
            </a:r>
            <a:r>
              <a:rPr lang="en-US" dirty="0"/>
              <a:t> Slab Light, 18)</a:t>
            </a:r>
          </a:p>
          <a:p>
            <a:pPr lvl="3"/>
            <a:r>
              <a:rPr lang="en-US" dirty="0"/>
              <a:t>Fourth level (</a:t>
            </a:r>
            <a:r>
              <a:rPr lang="en-US" dirty="0" err="1"/>
              <a:t>Orgon</a:t>
            </a:r>
            <a:r>
              <a:rPr lang="en-US" dirty="0"/>
              <a:t> Slab Light, 16)</a:t>
            </a:r>
          </a:p>
          <a:p>
            <a:pPr lvl="4"/>
            <a:r>
              <a:rPr lang="en-US" dirty="0"/>
              <a:t>Fifth level (</a:t>
            </a:r>
            <a:r>
              <a:rPr lang="en-US" dirty="0" err="1"/>
              <a:t>Orgon</a:t>
            </a:r>
            <a:r>
              <a:rPr lang="en-US" dirty="0"/>
              <a:t> Slab Light, 14)</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53" y="-142488"/>
            <a:ext cx="9342553" cy="350345"/>
          </a:xfrm>
          <a:prstGeom prst="rect">
            <a:avLst/>
          </a:prstGeom>
        </p:spPr>
      </p:pic>
      <p:pic>
        <p:nvPicPr>
          <p:cNvPr id="7" name="Picture 6"/>
          <p:cNvPicPr>
            <a:picLocks noChangeAspect="1"/>
          </p:cNvPicPr>
          <p:nvPr userDrawn="1"/>
        </p:nvPicPr>
        <p:blipFill>
          <a:blip r:embed="rId3"/>
          <a:stretch>
            <a:fillRect/>
          </a:stretch>
        </p:blipFill>
        <p:spPr>
          <a:xfrm>
            <a:off x="7991856" y="4141789"/>
            <a:ext cx="1010412" cy="817245"/>
          </a:xfrm>
          <a:prstGeom prst="rect">
            <a:avLst/>
          </a:prstGeom>
        </p:spPr>
      </p:pic>
    </p:spTree>
    <p:extLst>
      <p:ext uri="{BB962C8B-B14F-4D97-AF65-F5344CB8AC3E}">
        <p14:creationId xmlns:p14="http://schemas.microsoft.com/office/powerpoint/2010/main" val="1785922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6" y="1302545"/>
            <a:ext cx="8021637" cy="3324225"/>
          </a:xfrm>
          <a:prstGeom prst="rect">
            <a:avLst/>
          </a:prstGeom>
        </p:spPr>
        <p:txBody>
          <a:bodyPr>
            <a:normAutofit/>
          </a:bodyPr>
          <a:lstStyle>
            <a:lvl1pPr marL="0" indent="0">
              <a:buNone/>
              <a:defRPr sz="2400" b="0" i="0" baseline="0">
                <a:solidFill>
                  <a:srgbClr val="003B49"/>
                </a:solidFill>
                <a:latin typeface="Orgon Slab"/>
                <a:cs typeface="Orgon Slab"/>
              </a:defRPr>
            </a:lvl1pPr>
          </a:lstStyle>
          <a:p>
            <a:r>
              <a:rPr lang="en-US" dirty="0"/>
              <a:t>Graphic Here</a:t>
            </a:r>
          </a:p>
        </p:txBody>
      </p:sp>
      <p:sp>
        <p:nvSpPr>
          <p:cNvPr id="13" name="Text Placeholder 5"/>
          <p:cNvSpPr>
            <a:spLocks noGrp="1"/>
          </p:cNvSpPr>
          <p:nvPr>
            <p:ph type="body" sz="quarter" idx="10" hasCustomPrompt="1"/>
          </p:nvPr>
        </p:nvSpPr>
        <p:spPr>
          <a:xfrm>
            <a:off x="671757" y="278633"/>
            <a:ext cx="8184662" cy="743999"/>
          </a:xfrm>
          <a:prstGeom prst="rect">
            <a:avLst/>
          </a:prstGeom>
        </p:spPr>
        <p:txBody>
          <a:bodyPr>
            <a:normAutofit/>
          </a:bodyPr>
          <a:lstStyle>
            <a:lvl1pPr marL="0" indent="0">
              <a:lnSpc>
                <a:spcPct val="90000"/>
              </a:lnSpc>
              <a:buNone/>
              <a:defRPr sz="3000" b="0" i="0" baseline="0">
                <a:solidFill>
                  <a:srgbClr val="003B49"/>
                </a:solidFill>
                <a:latin typeface="Orgon Slab Medium"/>
                <a:cs typeface="Orgon Slab Medium"/>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(ORGON SLAB MEDIUM, 30 PT.)</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53" y="-142488"/>
            <a:ext cx="9342553" cy="350345"/>
          </a:xfrm>
          <a:prstGeom prst="rect">
            <a:avLst/>
          </a:prstGeom>
        </p:spPr>
      </p:pic>
      <p:pic>
        <p:nvPicPr>
          <p:cNvPr id="6" name="Picture 5"/>
          <p:cNvPicPr>
            <a:picLocks noChangeAspect="1"/>
          </p:cNvPicPr>
          <p:nvPr userDrawn="1"/>
        </p:nvPicPr>
        <p:blipFill>
          <a:blip r:embed="rId3"/>
          <a:stretch>
            <a:fillRect/>
          </a:stretch>
        </p:blipFill>
        <p:spPr>
          <a:xfrm>
            <a:off x="7991856" y="4141789"/>
            <a:ext cx="1010412" cy="817245"/>
          </a:xfrm>
          <a:prstGeom prst="rect">
            <a:avLst/>
          </a:prstGeom>
        </p:spPr>
      </p:pic>
    </p:spTree>
    <p:extLst>
      <p:ext uri="{BB962C8B-B14F-4D97-AF65-F5344CB8AC3E}">
        <p14:creationId xmlns:p14="http://schemas.microsoft.com/office/powerpoint/2010/main" val="3286547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8368" y="1740181"/>
            <a:ext cx="8197114" cy="2338397"/>
          </a:xfrm>
          <a:prstGeom prst="rect">
            <a:avLst/>
          </a:prstGeom>
        </p:spPr>
        <p:txBody>
          <a:bodyPr/>
          <a:lstStyle>
            <a:lvl1pPr marL="342900" indent="-342900">
              <a:buFont typeface="Lucida Grande"/>
              <a:buChar char="&gt;"/>
              <a:defRPr sz="2400" b="0" i="0" baseline="0">
                <a:solidFill>
                  <a:srgbClr val="509E2F"/>
                </a:solidFill>
                <a:latin typeface="Orgon Slab ExtraLight"/>
                <a:cs typeface="Orgon Slab ExtraLight"/>
              </a:defRPr>
            </a:lvl1pPr>
            <a:lvl2pPr>
              <a:defRPr sz="2000" b="0" i="0" baseline="0">
                <a:solidFill>
                  <a:srgbClr val="509E2F"/>
                </a:solidFill>
                <a:latin typeface="Orgon Slab ExtraLight"/>
                <a:cs typeface="Orgon Slab ExtraLight"/>
              </a:defRPr>
            </a:lvl2pPr>
            <a:lvl3pPr marL="1143000" indent="-228600">
              <a:buSzPct val="100000"/>
              <a:buFont typeface="Lucida Grande"/>
              <a:buChar char="&gt;"/>
              <a:defRPr sz="1800" b="0" i="0" baseline="0">
                <a:solidFill>
                  <a:srgbClr val="509E2F"/>
                </a:solidFill>
                <a:latin typeface="Orgon Slab ExtraLight"/>
                <a:cs typeface="Orgon Slab ExtraLight"/>
              </a:defRPr>
            </a:lvl3pPr>
            <a:lvl4pPr>
              <a:defRPr sz="1600" b="0" i="0" baseline="0">
                <a:solidFill>
                  <a:srgbClr val="509E2F"/>
                </a:solidFill>
                <a:latin typeface="Orgon Slab ExtraLight"/>
                <a:cs typeface="Orgon Slab ExtraLight"/>
              </a:defRPr>
            </a:lvl4pPr>
            <a:lvl5pPr marL="2057400" indent="-228600">
              <a:buFont typeface="Lucida Grande"/>
              <a:buChar char="&gt;"/>
              <a:defRPr sz="1400" b="0" i="0" baseline="0">
                <a:solidFill>
                  <a:srgbClr val="509E2F"/>
                </a:solidFill>
                <a:latin typeface="Orgon Slab ExtraLight"/>
                <a:cs typeface="Orgon Slab ExtraLight"/>
              </a:defRPr>
            </a:lvl5pPr>
          </a:lstStyle>
          <a:p>
            <a:pPr lvl="0"/>
            <a:r>
              <a:rPr lang="en-US" dirty="0"/>
              <a:t>Content here (</a:t>
            </a:r>
            <a:r>
              <a:rPr lang="en-US" dirty="0" err="1"/>
              <a:t>Orgon</a:t>
            </a:r>
            <a:r>
              <a:rPr lang="en-US" dirty="0"/>
              <a:t> Slab </a:t>
            </a:r>
            <a:r>
              <a:rPr lang="en-US" dirty="0" err="1"/>
              <a:t>ExtraLight</a:t>
            </a:r>
            <a:r>
              <a:rPr lang="en-US" dirty="0"/>
              <a:t>, 24 pt.)</a:t>
            </a:r>
          </a:p>
          <a:p>
            <a:pPr lvl="1"/>
            <a:r>
              <a:rPr lang="en-US" dirty="0"/>
              <a:t>Second level (</a:t>
            </a:r>
            <a:r>
              <a:rPr lang="en-US" dirty="0" err="1"/>
              <a:t>Orgon</a:t>
            </a:r>
            <a:r>
              <a:rPr lang="en-US" dirty="0"/>
              <a:t> Slab </a:t>
            </a:r>
            <a:r>
              <a:rPr lang="en-US" dirty="0" err="1"/>
              <a:t>ExtraLight</a:t>
            </a:r>
            <a:r>
              <a:rPr lang="en-US" dirty="0"/>
              <a:t>, 20)</a:t>
            </a:r>
          </a:p>
          <a:p>
            <a:pPr lvl="2"/>
            <a:r>
              <a:rPr lang="en-US" dirty="0"/>
              <a:t>Third level (</a:t>
            </a:r>
            <a:r>
              <a:rPr lang="en-US" dirty="0" err="1"/>
              <a:t>Orgon</a:t>
            </a:r>
            <a:r>
              <a:rPr lang="en-US" dirty="0"/>
              <a:t> Slab </a:t>
            </a:r>
            <a:r>
              <a:rPr lang="en-US" dirty="0" err="1"/>
              <a:t>ExtraLight</a:t>
            </a:r>
            <a:r>
              <a:rPr lang="en-US" dirty="0"/>
              <a:t>, 18)</a:t>
            </a:r>
          </a:p>
          <a:p>
            <a:pPr lvl="3"/>
            <a:r>
              <a:rPr lang="en-US" dirty="0"/>
              <a:t>Fourth level (</a:t>
            </a:r>
            <a:r>
              <a:rPr lang="en-US" dirty="0" err="1"/>
              <a:t>Orgon</a:t>
            </a:r>
            <a:r>
              <a:rPr lang="en-US" dirty="0"/>
              <a:t> Slab </a:t>
            </a:r>
            <a:r>
              <a:rPr lang="en-US" dirty="0" err="1"/>
              <a:t>ExtraLight</a:t>
            </a:r>
            <a:r>
              <a:rPr lang="en-US" dirty="0"/>
              <a:t>, 16)</a:t>
            </a:r>
          </a:p>
          <a:p>
            <a:pPr lvl="4"/>
            <a:r>
              <a:rPr lang="en-US" dirty="0"/>
              <a:t>Fifth level (</a:t>
            </a:r>
            <a:r>
              <a:rPr lang="en-US" dirty="0" err="1"/>
              <a:t>Orgon</a:t>
            </a:r>
            <a:r>
              <a:rPr lang="en-US" dirty="0"/>
              <a:t> Slab </a:t>
            </a:r>
            <a:r>
              <a:rPr lang="en-US" dirty="0" err="1"/>
              <a:t>ExtraLight</a:t>
            </a:r>
            <a:r>
              <a:rPr lang="en-US" dirty="0"/>
              <a:t>, 14)</a:t>
            </a:r>
          </a:p>
        </p:txBody>
      </p:sp>
      <p:sp>
        <p:nvSpPr>
          <p:cNvPr id="6" name="Text Placeholder 5"/>
          <p:cNvSpPr>
            <a:spLocks noGrp="1"/>
          </p:cNvSpPr>
          <p:nvPr>
            <p:ph type="body" sz="quarter" idx="12" hasCustomPrompt="1"/>
          </p:nvPr>
        </p:nvSpPr>
        <p:spPr>
          <a:xfrm>
            <a:off x="671757" y="1298002"/>
            <a:ext cx="8184662" cy="308378"/>
          </a:xfrm>
          <a:prstGeom prst="rect">
            <a:avLst/>
          </a:prstGeom>
        </p:spPr>
        <p:txBody>
          <a:bodyPr>
            <a:noAutofit/>
          </a:bodyPr>
          <a:lstStyle>
            <a:lvl1pPr marL="0" indent="0">
              <a:lnSpc>
                <a:spcPct val="90000"/>
              </a:lnSpc>
              <a:buNone/>
              <a:defRPr sz="2400" b="0" i="0" baseline="0">
                <a:solidFill>
                  <a:srgbClr val="509E2F"/>
                </a:solidFill>
                <a:latin typeface="Orgon Slab Light"/>
                <a:cs typeface="Orgon Slab Light"/>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(ORGON SLAB LIGHT, 24 PT.)</a:t>
            </a:r>
          </a:p>
        </p:txBody>
      </p:sp>
      <p:pic>
        <p:nvPicPr>
          <p:cNvPr id="10" name="Picture 9" descr="SquGrid_36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3825"/>
            <a:ext cx="9144000" cy="342900"/>
          </a:xfrm>
          <a:prstGeom prst="rect">
            <a:avLst/>
          </a:prstGeom>
        </p:spPr>
      </p:pic>
      <p:sp>
        <p:nvSpPr>
          <p:cNvPr id="7" name="Text Placeholder 5"/>
          <p:cNvSpPr>
            <a:spLocks noGrp="1"/>
          </p:cNvSpPr>
          <p:nvPr>
            <p:ph type="body" sz="quarter" idx="13" hasCustomPrompt="1"/>
          </p:nvPr>
        </p:nvSpPr>
        <p:spPr>
          <a:xfrm>
            <a:off x="824157" y="392933"/>
            <a:ext cx="8184662" cy="743999"/>
          </a:xfrm>
          <a:prstGeom prst="rect">
            <a:avLst/>
          </a:prstGeom>
        </p:spPr>
        <p:txBody>
          <a:bodyPr>
            <a:normAutofit/>
          </a:bodyPr>
          <a:lstStyle>
            <a:lvl1pPr marL="0" indent="0">
              <a:lnSpc>
                <a:spcPct val="90000"/>
              </a:lnSpc>
              <a:buNone/>
              <a:defRPr sz="3000" b="0" i="0" baseline="0">
                <a:solidFill>
                  <a:srgbClr val="509E2F"/>
                </a:solidFill>
                <a:latin typeface="Orgon Slab Medium"/>
                <a:cs typeface="Orgon Slab Medium"/>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(ORGON SLAB MEDIUM, 30 PT.)</a:t>
            </a:r>
          </a:p>
        </p:txBody>
      </p:sp>
      <p:pic>
        <p:nvPicPr>
          <p:cNvPr id="9" name="Picture 8"/>
          <p:cNvPicPr>
            <a:picLocks noChangeAspect="1"/>
          </p:cNvPicPr>
          <p:nvPr userDrawn="1"/>
        </p:nvPicPr>
        <p:blipFill>
          <a:blip r:embed="rId3"/>
          <a:stretch>
            <a:fillRect/>
          </a:stretch>
        </p:blipFill>
        <p:spPr>
          <a:xfrm>
            <a:off x="7987284" y="4142233"/>
            <a:ext cx="1010412" cy="817245"/>
          </a:xfrm>
          <a:prstGeom prst="rect">
            <a:avLst/>
          </a:prstGeom>
        </p:spPr>
      </p:pic>
    </p:spTree>
    <p:extLst>
      <p:ext uri="{BB962C8B-B14F-4D97-AF65-F5344CB8AC3E}">
        <p14:creationId xmlns:p14="http://schemas.microsoft.com/office/powerpoint/2010/main" val="3072872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659305" y="1302545"/>
            <a:ext cx="8196210" cy="2776032"/>
          </a:xfrm>
          <a:prstGeom prst="rect">
            <a:avLst/>
          </a:prstGeom>
        </p:spPr>
        <p:txBody>
          <a:bodyPr/>
          <a:lstStyle>
            <a:lvl1pPr marL="342900" indent="-342900">
              <a:buFont typeface="Lucida Grande"/>
              <a:buChar char="&gt;"/>
              <a:defRPr sz="2400" b="0" i="0" baseline="0">
                <a:solidFill>
                  <a:srgbClr val="509E2F"/>
                </a:solidFill>
                <a:latin typeface="Orgon Slab Light"/>
                <a:cs typeface="Orgon Slab Light"/>
              </a:defRPr>
            </a:lvl1pPr>
            <a:lvl2pPr>
              <a:defRPr sz="2000" b="0" i="0" baseline="0">
                <a:solidFill>
                  <a:srgbClr val="509E2F"/>
                </a:solidFill>
                <a:latin typeface="Orgon Slab Light"/>
                <a:cs typeface="Orgon Slab Light"/>
              </a:defRPr>
            </a:lvl2pPr>
            <a:lvl3pPr marL="1143000" indent="-228600">
              <a:buSzPct val="100000"/>
              <a:buFont typeface="Lucida Grande"/>
              <a:buChar char="&gt;"/>
              <a:defRPr sz="1800" b="0" i="0" baseline="0">
                <a:solidFill>
                  <a:srgbClr val="509E2F"/>
                </a:solidFill>
                <a:latin typeface="Orgon Slab Light"/>
                <a:cs typeface="Orgon Slab Light"/>
              </a:defRPr>
            </a:lvl3pPr>
            <a:lvl4pPr>
              <a:defRPr sz="1600" b="0" i="0" baseline="0">
                <a:solidFill>
                  <a:srgbClr val="509E2F"/>
                </a:solidFill>
                <a:latin typeface="Orgon Slab Light"/>
                <a:cs typeface="Orgon Slab Light"/>
              </a:defRPr>
            </a:lvl4pPr>
            <a:lvl5pPr marL="2057400" indent="-228600">
              <a:buFont typeface="Lucida Grande"/>
              <a:buChar char="&gt;"/>
              <a:defRPr sz="1400" b="0" i="0" baseline="0">
                <a:solidFill>
                  <a:srgbClr val="509E2F"/>
                </a:solidFill>
                <a:latin typeface="Orgon Slab Light"/>
                <a:cs typeface="Orgon Slab Light"/>
              </a:defRPr>
            </a:lvl5pPr>
          </a:lstStyle>
          <a:p>
            <a:pPr lvl="0"/>
            <a:r>
              <a:rPr lang="en-US" dirty="0"/>
              <a:t>Bulleted content here (</a:t>
            </a:r>
            <a:r>
              <a:rPr lang="en-US" dirty="0" err="1"/>
              <a:t>Orgon</a:t>
            </a:r>
            <a:r>
              <a:rPr lang="en-US" dirty="0"/>
              <a:t> Slab Light, 24 pt.)</a:t>
            </a:r>
          </a:p>
          <a:p>
            <a:pPr lvl="1"/>
            <a:r>
              <a:rPr lang="en-US" dirty="0"/>
              <a:t>Second level (</a:t>
            </a:r>
            <a:r>
              <a:rPr lang="en-US" dirty="0" err="1"/>
              <a:t>Orgon</a:t>
            </a:r>
            <a:r>
              <a:rPr lang="en-US" dirty="0"/>
              <a:t> Slab Light, 20)</a:t>
            </a:r>
          </a:p>
          <a:p>
            <a:pPr lvl="2"/>
            <a:r>
              <a:rPr lang="en-US" dirty="0"/>
              <a:t>Third level (</a:t>
            </a:r>
            <a:r>
              <a:rPr lang="en-US" dirty="0" err="1"/>
              <a:t>Orgon</a:t>
            </a:r>
            <a:r>
              <a:rPr lang="en-US" dirty="0"/>
              <a:t> Slab Light, 18)</a:t>
            </a:r>
          </a:p>
          <a:p>
            <a:pPr lvl="3"/>
            <a:r>
              <a:rPr lang="en-US" dirty="0"/>
              <a:t>Fourth level (</a:t>
            </a:r>
            <a:r>
              <a:rPr lang="en-US" dirty="0" err="1"/>
              <a:t>Orgon</a:t>
            </a:r>
            <a:r>
              <a:rPr lang="en-US" dirty="0"/>
              <a:t> Slab Light, 16)</a:t>
            </a:r>
          </a:p>
          <a:p>
            <a:pPr lvl="4"/>
            <a:r>
              <a:rPr lang="en-US" dirty="0"/>
              <a:t>Fifth level (</a:t>
            </a:r>
            <a:r>
              <a:rPr lang="en-US" dirty="0" err="1"/>
              <a:t>Orgon</a:t>
            </a:r>
            <a:r>
              <a:rPr lang="en-US" dirty="0"/>
              <a:t> Slab Light, 14)</a:t>
            </a:r>
          </a:p>
        </p:txBody>
      </p:sp>
      <p:pic>
        <p:nvPicPr>
          <p:cNvPr id="9" name="Picture 8" descr="SquGrid_36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3825"/>
            <a:ext cx="9144000" cy="342900"/>
          </a:xfrm>
          <a:prstGeom prst="rect">
            <a:avLst/>
          </a:prstGeom>
        </p:spPr>
      </p:pic>
      <p:sp>
        <p:nvSpPr>
          <p:cNvPr id="7" name="Text Placeholder 5"/>
          <p:cNvSpPr>
            <a:spLocks noGrp="1"/>
          </p:cNvSpPr>
          <p:nvPr>
            <p:ph type="body" sz="quarter" idx="12" hasCustomPrompt="1"/>
          </p:nvPr>
        </p:nvSpPr>
        <p:spPr>
          <a:xfrm>
            <a:off x="824157" y="392933"/>
            <a:ext cx="8184662" cy="743999"/>
          </a:xfrm>
          <a:prstGeom prst="rect">
            <a:avLst/>
          </a:prstGeom>
        </p:spPr>
        <p:txBody>
          <a:bodyPr>
            <a:normAutofit/>
          </a:bodyPr>
          <a:lstStyle>
            <a:lvl1pPr marL="0" indent="0">
              <a:lnSpc>
                <a:spcPct val="90000"/>
              </a:lnSpc>
              <a:buNone/>
              <a:defRPr sz="3000" b="0" i="0" baseline="0">
                <a:solidFill>
                  <a:srgbClr val="509E2F"/>
                </a:solidFill>
                <a:latin typeface="Orgon Slab Medium"/>
                <a:cs typeface="Orgon Slab Medium"/>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(ORGON SLAB MEDIUM, 30 PT.)</a:t>
            </a:r>
          </a:p>
        </p:txBody>
      </p:sp>
      <p:pic>
        <p:nvPicPr>
          <p:cNvPr id="8" name="Picture 7"/>
          <p:cNvPicPr>
            <a:picLocks noChangeAspect="1"/>
          </p:cNvPicPr>
          <p:nvPr userDrawn="1"/>
        </p:nvPicPr>
        <p:blipFill>
          <a:blip r:embed="rId3"/>
          <a:stretch>
            <a:fillRect/>
          </a:stretch>
        </p:blipFill>
        <p:spPr>
          <a:xfrm>
            <a:off x="7987284" y="4142233"/>
            <a:ext cx="1010412" cy="817245"/>
          </a:xfrm>
          <a:prstGeom prst="rect">
            <a:avLst/>
          </a:prstGeom>
        </p:spPr>
      </p:pic>
    </p:spTree>
    <p:extLst>
      <p:ext uri="{BB962C8B-B14F-4D97-AF65-F5344CB8AC3E}">
        <p14:creationId xmlns:p14="http://schemas.microsoft.com/office/powerpoint/2010/main" val="1450220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6" y="1302545"/>
            <a:ext cx="8021637" cy="2742491"/>
          </a:xfrm>
          <a:prstGeom prst="rect">
            <a:avLst/>
          </a:prstGeom>
        </p:spPr>
        <p:txBody>
          <a:bodyPr>
            <a:normAutofit/>
          </a:bodyPr>
          <a:lstStyle>
            <a:lvl1pPr marL="0" indent="0">
              <a:buNone/>
              <a:defRPr sz="2400" b="0" i="0" baseline="0">
                <a:solidFill>
                  <a:srgbClr val="509E2F"/>
                </a:solidFill>
                <a:latin typeface="Orgon Slab Light"/>
                <a:cs typeface="Orgon Slab Light"/>
              </a:defRPr>
            </a:lvl1pPr>
          </a:lstStyle>
          <a:p>
            <a:r>
              <a:rPr lang="en-US" dirty="0"/>
              <a:t>Graphic Here</a:t>
            </a:r>
          </a:p>
        </p:txBody>
      </p:sp>
      <p:pic>
        <p:nvPicPr>
          <p:cNvPr id="8" name="Picture 7" descr="SquGrid_36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3825"/>
            <a:ext cx="9144000" cy="342900"/>
          </a:xfrm>
          <a:prstGeom prst="rect">
            <a:avLst/>
          </a:prstGeom>
        </p:spPr>
      </p:pic>
      <p:sp>
        <p:nvSpPr>
          <p:cNvPr id="6" name="Text Placeholder 5"/>
          <p:cNvSpPr>
            <a:spLocks noGrp="1"/>
          </p:cNvSpPr>
          <p:nvPr>
            <p:ph type="body" sz="quarter" idx="13" hasCustomPrompt="1"/>
          </p:nvPr>
        </p:nvSpPr>
        <p:spPr>
          <a:xfrm>
            <a:off x="824157" y="392933"/>
            <a:ext cx="8184662" cy="743999"/>
          </a:xfrm>
          <a:prstGeom prst="rect">
            <a:avLst/>
          </a:prstGeom>
        </p:spPr>
        <p:txBody>
          <a:bodyPr>
            <a:normAutofit/>
          </a:bodyPr>
          <a:lstStyle>
            <a:lvl1pPr marL="0" indent="0">
              <a:lnSpc>
                <a:spcPct val="90000"/>
              </a:lnSpc>
              <a:buNone/>
              <a:defRPr sz="3000" b="0" i="0" baseline="0">
                <a:solidFill>
                  <a:srgbClr val="509E2F"/>
                </a:solidFill>
                <a:latin typeface="Orgon Slab Medium"/>
                <a:cs typeface="Orgon Slab Medium"/>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(ORGON SLAB MEDIUM, 30 PT.)</a:t>
            </a:r>
          </a:p>
        </p:txBody>
      </p:sp>
      <p:pic>
        <p:nvPicPr>
          <p:cNvPr id="7" name="Picture 6"/>
          <p:cNvPicPr>
            <a:picLocks noChangeAspect="1"/>
          </p:cNvPicPr>
          <p:nvPr userDrawn="1"/>
        </p:nvPicPr>
        <p:blipFill>
          <a:blip r:embed="rId3"/>
          <a:stretch>
            <a:fillRect/>
          </a:stretch>
        </p:blipFill>
        <p:spPr>
          <a:xfrm>
            <a:off x="7987284" y="4142233"/>
            <a:ext cx="1010412" cy="817245"/>
          </a:xfrm>
          <a:prstGeom prst="rect">
            <a:avLst/>
          </a:prstGeom>
        </p:spPr>
      </p:pic>
    </p:spTree>
    <p:extLst>
      <p:ext uri="{BB962C8B-B14F-4D97-AF65-F5344CB8AC3E}">
        <p14:creationId xmlns:p14="http://schemas.microsoft.com/office/powerpoint/2010/main" val="2489552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671757" y="1420507"/>
            <a:ext cx="6972300" cy="1981317"/>
          </a:xfrm>
          <a:prstGeom prst="rect">
            <a:avLst/>
          </a:prstGeom>
        </p:spPr>
        <p:txBody>
          <a:bodyPr>
            <a:normAutofit/>
          </a:bodyPr>
          <a:lstStyle>
            <a:lvl1pPr marL="0" indent="0">
              <a:lnSpc>
                <a:spcPct val="100000"/>
              </a:lnSpc>
              <a:buNone/>
              <a:defRPr sz="5000" b="0" i="0" baseline="0">
                <a:solidFill>
                  <a:srgbClr val="003B49"/>
                </a:solidFill>
                <a:latin typeface="Orgon Slab Medium"/>
                <a:cs typeface="Orgon Slab Medium"/>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ORGON SLAB MEDIUM, 50 PT. </a:t>
            </a:r>
          </a:p>
        </p:txBody>
      </p:sp>
      <p:pic>
        <p:nvPicPr>
          <p:cNvPr id="10" name="Picture 9"/>
          <p:cNvPicPr>
            <a:picLocks noChangeAspect="1"/>
          </p:cNvPicPr>
          <p:nvPr userDrawn="1"/>
        </p:nvPicPr>
        <p:blipFill>
          <a:blip r:embed="rId2"/>
          <a:stretch>
            <a:fillRect/>
          </a:stretch>
        </p:blipFill>
        <p:spPr>
          <a:xfrm>
            <a:off x="7991856" y="4141789"/>
            <a:ext cx="1010412" cy="817245"/>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553" y="-152013"/>
            <a:ext cx="9342553" cy="350345"/>
          </a:xfrm>
          <a:prstGeom prst="rect">
            <a:avLst/>
          </a:prstGeom>
        </p:spPr>
      </p:pic>
    </p:spTree>
    <p:extLst>
      <p:ext uri="{BB962C8B-B14F-4D97-AF65-F5344CB8AC3E}">
        <p14:creationId xmlns:p14="http://schemas.microsoft.com/office/powerpoint/2010/main" val="3029503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278633"/>
            <a:ext cx="8184662" cy="743999"/>
          </a:xfrm>
          <a:prstGeom prst="rect">
            <a:avLst/>
          </a:prstGeom>
        </p:spPr>
        <p:txBody>
          <a:bodyPr>
            <a:normAutofit/>
          </a:bodyPr>
          <a:lstStyle>
            <a:lvl1pPr marL="0" indent="0">
              <a:lnSpc>
                <a:spcPct val="90000"/>
              </a:lnSpc>
              <a:buNone/>
              <a:defRPr sz="3000" b="0" i="0" baseline="0">
                <a:solidFill>
                  <a:srgbClr val="003B49"/>
                </a:solidFill>
                <a:latin typeface="Orgon Slab Medium"/>
                <a:cs typeface="Orgon Slab Medium"/>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(ORGON SLAB MEDIUM, 30 PT.)</a:t>
            </a:r>
          </a:p>
        </p:txBody>
      </p:sp>
      <p:sp>
        <p:nvSpPr>
          <p:cNvPr id="4" name="Text Placeholder 9"/>
          <p:cNvSpPr>
            <a:spLocks noGrp="1"/>
          </p:cNvSpPr>
          <p:nvPr>
            <p:ph type="body" sz="quarter" idx="11" hasCustomPrompt="1"/>
          </p:nvPr>
        </p:nvSpPr>
        <p:spPr>
          <a:xfrm>
            <a:off x="659305" y="1740180"/>
            <a:ext cx="8197114" cy="2857565"/>
          </a:xfrm>
          <a:prstGeom prst="rect">
            <a:avLst/>
          </a:prstGeom>
        </p:spPr>
        <p:txBody>
          <a:bodyPr/>
          <a:lstStyle>
            <a:lvl1pPr marL="342900" indent="-342900">
              <a:buFont typeface="Lucida Grande"/>
              <a:buChar char="&gt;"/>
              <a:defRPr sz="2400" b="0" i="0" baseline="0">
                <a:solidFill>
                  <a:srgbClr val="003B49"/>
                </a:solidFill>
                <a:latin typeface="Orgon Slab ExtraLight"/>
                <a:cs typeface="Orgon Slab ExtraLight"/>
              </a:defRPr>
            </a:lvl1pPr>
            <a:lvl2pPr>
              <a:defRPr sz="2000" b="0" i="0" baseline="0">
                <a:solidFill>
                  <a:srgbClr val="003B49"/>
                </a:solidFill>
                <a:latin typeface="Orgon Slab ExtraLight"/>
                <a:cs typeface="Orgon Slab ExtraLight"/>
              </a:defRPr>
            </a:lvl2pPr>
            <a:lvl3pPr marL="1143000" indent="-228600">
              <a:buSzPct val="100000"/>
              <a:buFont typeface="Lucida Grande"/>
              <a:buChar char="&gt;"/>
              <a:defRPr sz="1800" b="0" i="0" baseline="0">
                <a:solidFill>
                  <a:srgbClr val="003B49"/>
                </a:solidFill>
                <a:latin typeface="Orgon Slab ExtraLight"/>
                <a:cs typeface="Orgon Slab ExtraLight"/>
              </a:defRPr>
            </a:lvl3pPr>
            <a:lvl4pPr>
              <a:defRPr sz="1600" b="0" i="0" baseline="0">
                <a:solidFill>
                  <a:srgbClr val="003B49"/>
                </a:solidFill>
                <a:latin typeface="Orgon Slab ExtraLight"/>
                <a:cs typeface="Orgon Slab ExtraLight"/>
              </a:defRPr>
            </a:lvl4pPr>
            <a:lvl5pPr marL="2057400" indent="-228600">
              <a:buFont typeface="Lucida Grande"/>
              <a:buChar char="&gt;"/>
              <a:defRPr sz="1400" b="0" i="0" baseline="0">
                <a:solidFill>
                  <a:srgbClr val="003B49"/>
                </a:solidFill>
                <a:latin typeface="Orgon Slab ExtraLight"/>
                <a:cs typeface="Orgon Slab ExtraLight"/>
              </a:defRPr>
            </a:lvl5pPr>
          </a:lstStyle>
          <a:p>
            <a:pPr lvl="0"/>
            <a:r>
              <a:rPr lang="en-US" dirty="0"/>
              <a:t>Content here (</a:t>
            </a:r>
            <a:r>
              <a:rPr lang="en-US" dirty="0" err="1"/>
              <a:t>Orgon</a:t>
            </a:r>
            <a:r>
              <a:rPr lang="en-US" dirty="0"/>
              <a:t> Slab </a:t>
            </a:r>
            <a:r>
              <a:rPr lang="en-US" dirty="0" err="1"/>
              <a:t>ExtraLight</a:t>
            </a:r>
            <a:r>
              <a:rPr lang="en-US" dirty="0"/>
              <a:t>, 24 pt.)</a:t>
            </a:r>
          </a:p>
          <a:p>
            <a:pPr lvl="1"/>
            <a:r>
              <a:rPr lang="en-US" dirty="0"/>
              <a:t>Second level (</a:t>
            </a:r>
            <a:r>
              <a:rPr lang="en-US" dirty="0" err="1"/>
              <a:t>Orgon</a:t>
            </a:r>
            <a:r>
              <a:rPr lang="en-US" dirty="0"/>
              <a:t> Slab </a:t>
            </a:r>
            <a:r>
              <a:rPr lang="en-US" dirty="0" err="1"/>
              <a:t>ExtraLight</a:t>
            </a:r>
            <a:r>
              <a:rPr lang="en-US" dirty="0"/>
              <a:t>, 20)</a:t>
            </a:r>
          </a:p>
          <a:p>
            <a:pPr lvl="2"/>
            <a:r>
              <a:rPr lang="en-US" dirty="0"/>
              <a:t>Third level (</a:t>
            </a:r>
            <a:r>
              <a:rPr lang="en-US" dirty="0" err="1"/>
              <a:t>Orgon</a:t>
            </a:r>
            <a:r>
              <a:rPr lang="en-US" dirty="0"/>
              <a:t> Slab </a:t>
            </a:r>
            <a:r>
              <a:rPr lang="en-US" dirty="0" err="1"/>
              <a:t>ExtraLight</a:t>
            </a:r>
            <a:r>
              <a:rPr lang="en-US" dirty="0"/>
              <a:t>, 18)</a:t>
            </a:r>
          </a:p>
          <a:p>
            <a:pPr lvl="3"/>
            <a:r>
              <a:rPr lang="en-US" dirty="0"/>
              <a:t>Fourth level (</a:t>
            </a:r>
            <a:r>
              <a:rPr lang="en-US" dirty="0" err="1"/>
              <a:t>Orgon</a:t>
            </a:r>
            <a:r>
              <a:rPr lang="en-US" dirty="0"/>
              <a:t> Slab </a:t>
            </a:r>
            <a:r>
              <a:rPr lang="en-US" dirty="0" err="1"/>
              <a:t>ExtraLight</a:t>
            </a:r>
            <a:r>
              <a:rPr lang="en-US" dirty="0"/>
              <a:t>, 16)</a:t>
            </a:r>
          </a:p>
          <a:p>
            <a:pPr lvl="4"/>
            <a:r>
              <a:rPr lang="en-US" dirty="0"/>
              <a:t>Fifth level (</a:t>
            </a:r>
            <a:r>
              <a:rPr lang="en-US" dirty="0" err="1"/>
              <a:t>Orgon</a:t>
            </a:r>
            <a:r>
              <a:rPr lang="en-US" dirty="0"/>
              <a:t> Slab </a:t>
            </a:r>
            <a:r>
              <a:rPr lang="en-US" dirty="0" err="1"/>
              <a:t>ExtraLight</a:t>
            </a:r>
            <a:r>
              <a:rPr lang="en-US" dirty="0"/>
              <a:t>, 14)</a:t>
            </a:r>
          </a:p>
        </p:txBody>
      </p:sp>
      <p:sp>
        <p:nvSpPr>
          <p:cNvPr id="6" name="Text Placeholder 5"/>
          <p:cNvSpPr>
            <a:spLocks noGrp="1"/>
          </p:cNvSpPr>
          <p:nvPr>
            <p:ph type="body" sz="quarter" idx="12" hasCustomPrompt="1"/>
          </p:nvPr>
        </p:nvSpPr>
        <p:spPr>
          <a:xfrm>
            <a:off x="671757" y="1298002"/>
            <a:ext cx="8184662" cy="308378"/>
          </a:xfrm>
          <a:prstGeom prst="rect">
            <a:avLst/>
          </a:prstGeom>
        </p:spPr>
        <p:txBody>
          <a:bodyPr>
            <a:noAutofit/>
          </a:bodyPr>
          <a:lstStyle>
            <a:lvl1pPr marL="0" indent="0">
              <a:lnSpc>
                <a:spcPct val="90000"/>
              </a:lnSpc>
              <a:buNone/>
              <a:defRPr sz="2400" b="0" i="0" baseline="0">
                <a:solidFill>
                  <a:srgbClr val="003B49"/>
                </a:solidFill>
                <a:latin typeface="Orgon Slab Light"/>
                <a:cs typeface="Orgon Slab Light"/>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(ORGON SLAB LIGHT, 24 PT.)</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53" y="-152013"/>
            <a:ext cx="9342553" cy="350345"/>
          </a:xfrm>
          <a:prstGeom prst="rect">
            <a:avLst/>
          </a:prstGeom>
        </p:spPr>
      </p:pic>
      <p:pic>
        <p:nvPicPr>
          <p:cNvPr id="7" name="Picture 6"/>
          <p:cNvPicPr>
            <a:picLocks noChangeAspect="1"/>
          </p:cNvPicPr>
          <p:nvPr userDrawn="1"/>
        </p:nvPicPr>
        <p:blipFill>
          <a:blip r:embed="rId3"/>
          <a:stretch>
            <a:fillRect/>
          </a:stretch>
        </p:blipFill>
        <p:spPr>
          <a:xfrm>
            <a:off x="7991856" y="4141789"/>
            <a:ext cx="1010412" cy="817245"/>
          </a:xfrm>
          <a:prstGeom prst="rect">
            <a:avLst/>
          </a:prstGeom>
        </p:spPr>
      </p:pic>
    </p:spTree>
    <p:extLst>
      <p:ext uri="{BB962C8B-B14F-4D97-AF65-F5344CB8AC3E}">
        <p14:creationId xmlns:p14="http://schemas.microsoft.com/office/powerpoint/2010/main" val="558263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278633"/>
            <a:ext cx="8184662" cy="743999"/>
          </a:xfrm>
          <a:prstGeom prst="rect">
            <a:avLst/>
          </a:prstGeom>
        </p:spPr>
        <p:txBody>
          <a:bodyPr>
            <a:normAutofit/>
          </a:bodyPr>
          <a:lstStyle>
            <a:lvl1pPr marL="0" indent="0">
              <a:lnSpc>
                <a:spcPct val="90000"/>
              </a:lnSpc>
              <a:buNone/>
              <a:defRPr sz="3000" b="0" i="0" baseline="0">
                <a:solidFill>
                  <a:srgbClr val="003B49"/>
                </a:solidFill>
                <a:latin typeface="Orgon Slab Medium"/>
                <a:cs typeface="Orgon Slab Medium"/>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(ORGON SLAB MEDIUM, 30 PT.)</a:t>
            </a:r>
          </a:p>
        </p:txBody>
      </p:sp>
      <p:sp>
        <p:nvSpPr>
          <p:cNvPr id="6" name="Text Placeholder 9"/>
          <p:cNvSpPr>
            <a:spLocks noGrp="1"/>
          </p:cNvSpPr>
          <p:nvPr>
            <p:ph type="body" sz="quarter" idx="11" hasCustomPrompt="1"/>
          </p:nvPr>
        </p:nvSpPr>
        <p:spPr>
          <a:xfrm>
            <a:off x="659305" y="1302545"/>
            <a:ext cx="8196210" cy="3011623"/>
          </a:xfrm>
          <a:prstGeom prst="rect">
            <a:avLst/>
          </a:prstGeom>
        </p:spPr>
        <p:txBody>
          <a:bodyPr/>
          <a:lstStyle>
            <a:lvl1pPr marL="342900" indent="-342900">
              <a:buFont typeface="Lucida Grande"/>
              <a:buChar char="&gt;"/>
              <a:defRPr sz="2400" b="0" i="0" baseline="0">
                <a:solidFill>
                  <a:srgbClr val="003B49"/>
                </a:solidFill>
                <a:latin typeface="Orgon Slab Light"/>
                <a:cs typeface="Orgon Slab Light"/>
              </a:defRPr>
            </a:lvl1pPr>
            <a:lvl2pPr>
              <a:defRPr sz="2000" b="0" i="0" baseline="0">
                <a:solidFill>
                  <a:srgbClr val="003B49"/>
                </a:solidFill>
                <a:latin typeface="Orgon Slab Light"/>
                <a:cs typeface="Orgon Slab Light"/>
              </a:defRPr>
            </a:lvl2pPr>
            <a:lvl3pPr marL="1143000" indent="-228600">
              <a:buSzPct val="100000"/>
              <a:buFont typeface="Lucida Grande"/>
              <a:buChar char="&gt;"/>
              <a:defRPr sz="1800" b="0" i="0" baseline="0">
                <a:solidFill>
                  <a:srgbClr val="003B49"/>
                </a:solidFill>
                <a:latin typeface="Orgon Slab Light"/>
                <a:cs typeface="Orgon Slab Light"/>
              </a:defRPr>
            </a:lvl3pPr>
            <a:lvl4pPr>
              <a:defRPr sz="1600" b="0" i="0" baseline="0">
                <a:solidFill>
                  <a:srgbClr val="003B49"/>
                </a:solidFill>
                <a:latin typeface="Orgon Slab Light"/>
                <a:cs typeface="Orgon Slab Light"/>
              </a:defRPr>
            </a:lvl4pPr>
            <a:lvl5pPr marL="2057400" indent="-228600">
              <a:buFont typeface="Lucida Grande"/>
              <a:buChar char="&gt;"/>
              <a:defRPr sz="1400" b="0" i="0" baseline="0">
                <a:solidFill>
                  <a:srgbClr val="003B49"/>
                </a:solidFill>
                <a:latin typeface="Orgon Slab Light"/>
                <a:cs typeface="Orgon Slab Light"/>
              </a:defRPr>
            </a:lvl5pPr>
          </a:lstStyle>
          <a:p>
            <a:pPr lvl="0"/>
            <a:r>
              <a:rPr lang="en-US" dirty="0"/>
              <a:t>Bulleted content here (</a:t>
            </a:r>
            <a:r>
              <a:rPr lang="en-US" dirty="0" err="1"/>
              <a:t>Orgon</a:t>
            </a:r>
            <a:r>
              <a:rPr lang="en-US" dirty="0"/>
              <a:t> Slab Light, 24 pt.)</a:t>
            </a:r>
          </a:p>
          <a:p>
            <a:pPr lvl="1"/>
            <a:r>
              <a:rPr lang="en-US" dirty="0"/>
              <a:t>Second level (</a:t>
            </a:r>
            <a:r>
              <a:rPr lang="en-US" dirty="0" err="1"/>
              <a:t>Orgon</a:t>
            </a:r>
            <a:r>
              <a:rPr lang="en-US" dirty="0"/>
              <a:t> Slab Light, 20)</a:t>
            </a:r>
          </a:p>
          <a:p>
            <a:pPr lvl="2"/>
            <a:r>
              <a:rPr lang="en-US" dirty="0"/>
              <a:t>Third level (</a:t>
            </a:r>
            <a:r>
              <a:rPr lang="en-US" dirty="0" err="1"/>
              <a:t>Orgon</a:t>
            </a:r>
            <a:r>
              <a:rPr lang="en-US" dirty="0"/>
              <a:t> Slab Light, 18)</a:t>
            </a:r>
          </a:p>
          <a:p>
            <a:pPr lvl="3"/>
            <a:r>
              <a:rPr lang="en-US" dirty="0"/>
              <a:t>Fourth level (</a:t>
            </a:r>
            <a:r>
              <a:rPr lang="en-US" dirty="0" err="1"/>
              <a:t>Orgon</a:t>
            </a:r>
            <a:r>
              <a:rPr lang="en-US" dirty="0"/>
              <a:t> Slab Light, 16)</a:t>
            </a:r>
          </a:p>
          <a:p>
            <a:pPr lvl="4"/>
            <a:r>
              <a:rPr lang="en-US" dirty="0"/>
              <a:t>Fifth level (</a:t>
            </a:r>
            <a:r>
              <a:rPr lang="en-US" dirty="0" err="1"/>
              <a:t>Orgon</a:t>
            </a:r>
            <a:r>
              <a:rPr lang="en-US" dirty="0"/>
              <a:t> Slab Light14)</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53" y="-152013"/>
            <a:ext cx="9342553" cy="350345"/>
          </a:xfrm>
          <a:prstGeom prst="rect">
            <a:avLst/>
          </a:prstGeom>
        </p:spPr>
      </p:pic>
      <p:pic>
        <p:nvPicPr>
          <p:cNvPr id="7" name="Picture 6"/>
          <p:cNvPicPr>
            <a:picLocks noChangeAspect="1"/>
          </p:cNvPicPr>
          <p:nvPr userDrawn="1"/>
        </p:nvPicPr>
        <p:blipFill>
          <a:blip r:embed="rId3"/>
          <a:stretch>
            <a:fillRect/>
          </a:stretch>
        </p:blipFill>
        <p:spPr>
          <a:xfrm>
            <a:off x="7991856" y="4141789"/>
            <a:ext cx="1010412" cy="817245"/>
          </a:xfrm>
          <a:prstGeom prst="rect">
            <a:avLst/>
          </a:prstGeom>
        </p:spPr>
      </p:pic>
    </p:spTree>
    <p:extLst>
      <p:ext uri="{BB962C8B-B14F-4D97-AF65-F5344CB8AC3E}">
        <p14:creationId xmlns:p14="http://schemas.microsoft.com/office/powerpoint/2010/main" val="806958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6" y="1302545"/>
            <a:ext cx="8021637" cy="3324225"/>
          </a:xfrm>
          <a:prstGeom prst="rect">
            <a:avLst/>
          </a:prstGeom>
        </p:spPr>
        <p:txBody>
          <a:bodyPr>
            <a:normAutofit/>
          </a:bodyPr>
          <a:lstStyle>
            <a:lvl1pPr marL="0" indent="0">
              <a:buNone/>
              <a:defRPr sz="2400" b="0" i="0" baseline="0">
                <a:solidFill>
                  <a:srgbClr val="003B49"/>
                </a:solidFill>
                <a:latin typeface="Orgon Slab Light"/>
                <a:cs typeface="Orgon Slab Light"/>
              </a:defRPr>
            </a:lvl1pPr>
          </a:lstStyle>
          <a:p>
            <a:r>
              <a:rPr lang="en-US" dirty="0"/>
              <a:t>Graphic Here</a:t>
            </a:r>
          </a:p>
        </p:txBody>
      </p:sp>
      <p:sp>
        <p:nvSpPr>
          <p:cNvPr id="13" name="Text Placeholder 5"/>
          <p:cNvSpPr>
            <a:spLocks noGrp="1"/>
          </p:cNvSpPr>
          <p:nvPr>
            <p:ph type="body" sz="quarter" idx="10" hasCustomPrompt="1"/>
          </p:nvPr>
        </p:nvSpPr>
        <p:spPr>
          <a:xfrm>
            <a:off x="671757" y="278633"/>
            <a:ext cx="8184662" cy="743999"/>
          </a:xfrm>
          <a:prstGeom prst="rect">
            <a:avLst/>
          </a:prstGeom>
        </p:spPr>
        <p:txBody>
          <a:bodyPr>
            <a:normAutofit/>
          </a:bodyPr>
          <a:lstStyle>
            <a:lvl1pPr marL="0" indent="0">
              <a:lnSpc>
                <a:spcPct val="90000"/>
              </a:lnSpc>
              <a:buNone/>
              <a:defRPr sz="3000" b="0" i="0" baseline="0">
                <a:solidFill>
                  <a:srgbClr val="003B49"/>
                </a:solidFill>
                <a:latin typeface="Orgon Slab Medium"/>
                <a:cs typeface="Orgon Slab Medium"/>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(ORGON SLAB MEDIUM, 30 PT.)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53" y="-152013"/>
            <a:ext cx="9342553" cy="350345"/>
          </a:xfrm>
          <a:prstGeom prst="rect">
            <a:avLst/>
          </a:prstGeom>
        </p:spPr>
      </p:pic>
      <p:pic>
        <p:nvPicPr>
          <p:cNvPr id="8" name="Picture 7"/>
          <p:cNvPicPr>
            <a:picLocks noChangeAspect="1"/>
          </p:cNvPicPr>
          <p:nvPr userDrawn="1"/>
        </p:nvPicPr>
        <p:blipFill>
          <a:blip r:embed="rId3"/>
          <a:stretch>
            <a:fillRect/>
          </a:stretch>
        </p:blipFill>
        <p:spPr>
          <a:xfrm>
            <a:off x="7991856" y="4141789"/>
            <a:ext cx="1010412" cy="817245"/>
          </a:xfrm>
          <a:prstGeom prst="rect">
            <a:avLst/>
          </a:prstGeom>
        </p:spPr>
      </p:pic>
    </p:spTree>
    <p:extLst>
      <p:ext uri="{BB962C8B-B14F-4D97-AF65-F5344CB8AC3E}">
        <p14:creationId xmlns:p14="http://schemas.microsoft.com/office/powerpoint/2010/main" val="2724014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8" name="Text Placeholder 5"/>
          <p:cNvSpPr>
            <a:spLocks noGrp="1"/>
          </p:cNvSpPr>
          <p:nvPr>
            <p:ph type="body" sz="quarter" idx="10" hasCustomPrompt="1"/>
          </p:nvPr>
        </p:nvSpPr>
        <p:spPr>
          <a:xfrm>
            <a:off x="671757" y="1381535"/>
            <a:ext cx="6972300" cy="2760254"/>
          </a:xfrm>
          <a:prstGeom prst="rect">
            <a:avLst/>
          </a:prstGeom>
          <a:ln>
            <a:noFill/>
          </a:ln>
        </p:spPr>
        <p:txBody>
          <a:bodyPr>
            <a:normAutofit/>
          </a:bodyPr>
          <a:lstStyle>
            <a:lvl1pPr marL="0" indent="0">
              <a:lnSpc>
                <a:spcPct val="100000"/>
              </a:lnSpc>
              <a:buNone/>
              <a:defRPr sz="5000" b="0" i="0" baseline="0">
                <a:solidFill>
                  <a:srgbClr val="003B49"/>
                </a:solidFill>
                <a:latin typeface="Orgon Slab Medium"/>
                <a:cs typeface="Orgon Slab Medium"/>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ORGON SLAB MEDIUM, 50 PT. </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53" y="-152013"/>
            <a:ext cx="9342553" cy="350345"/>
          </a:xfrm>
          <a:prstGeom prst="rect">
            <a:avLst/>
          </a:prstGeom>
        </p:spPr>
      </p:pic>
      <p:pic>
        <p:nvPicPr>
          <p:cNvPr id="5" name="Picture 4"/>
          <p:cNvPicPr>
            <a:picLocks noChangeAspect="1"/>
          </p:cNvPicPr>
          <p:nvPr userDrawn="1"/>
        </p:nvPicPr>
        <p:blipFill>
          <a:blip r:embed="rId3"/>
          <a:stretch>
            <a:fillRect/>
          </a:stretch>
        </p:blipFill>
        <p:spPr>
          <a:xfrm>
            <a:off x="7991856" y="4141789"/>
            <a:ext cx="1010412" cy="817245"/>
          </a:xfrm>
          <a:prstGeom prst="rect">
            <a:avLst/>
          </a:prstGeom>
        </p:spPr>
      </p:pic>
    </p:spTree>
    <p:extLst>
      <p:ext uri="{BB962C8B-B14F-4D97-AF65-F5344CB8AC3E}">
        <p14:creationId xmlns:p14="http://schemas.microsoft.com/office/powerpoint/2010/main" val="23902595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2B4B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176121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509E2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3815205"/>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developer.ieee.org/docs" TargetMode="External"/><Relationship Id="rId2" Type="http://schemas.openxmlformats.org/officeDocument/2006/relationships/hyperlink" Target="https://github.com/stewythe1st/Research-Mining"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p:txBody>
          <a:bodyPr>
            <a:normAutofit fontScale="47500" lnSpcReduction="20000"/>
          </a:bodyPr>
          <a:lstStyle/>
          <a:p>
            <a:r>
              <a:rPr lang="en-US" sz="8000" dirty="0"/>
              <a:t>Clustering in Natural Language Processing &amp; Text Mining</a:t>
            </a:r>
          </a:p>
          <a:p>
            <a:r>
              <a:rPr lang="en-US" sz="5400" dirty="0" err="1"/>
              <a:t>CpE</a:t>
            </a:r>
            <a:r>
              <a:rPr lang="en-US" sz="5400" dirty="0"/>
              <a:t> 6330 Project Presentation</a:t>
            </a:r>
          </a:p>
          <a:p>
            <a:endParaRPr lang="en-US" sz="5400" dirty="0"/>
          </a:p>
          <a:p>
            <a:r>
              <a:rPr lang="en-US" sz="5400" dirty="0"/>
              <a:t>Stuart Miller</a:t>
            </a:r>
          </a:p>
          <a:p>
            <a:r>
              <a:rPr lang="en-US" sz="5400" dirty="0"/>
              <a:t>Master’s Student in Computer Engineering</a:t>
            </a:r>
          </a:p>
        </p:txBody>
      </p:sp>
    </p:spTree>
    <p:extLst>
      <p:ext uri="{BB962C8B-B14F-4D97-AF65-F5344CB8AC3E}">
        <p14:creationId xmlns:p14="http://schemas.microsoft.com/office/powerpoint/2010/main" val="1913477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245D32-FD51-45DC-B018-00791075C0D4}"/>
              </a:ext>
            </a:extLst>
          </p:cNvPr>
          <p:cNvSpPr>
            <a:spLocks noGrp="1"/>
          </p:cNvSpPr>
          <p:nvPr>
            <p:ph type="body" sz="quarter" idx="13"/>
          </p:nvPr>
        </p:nvSpPr>
        <p:spPr/>
        <p:txBody>
          <a:bodyPr/>
          <a:lstStyle/>
          <a:p>
            <a:r>
              <a:rPr lang="en-US" dirty="0"/>
              <a:t>IEEEAll2018 First 10 Documents</a:t>
            </a:r>
          </a:p>
          <a:p>
            <a:endParaRPr lang="en-US" dirty="0"/>
          </a:p>
        </p:txBody>
      </p:sp>
      <p:pic>
        <p:nvPicPr>
          <p:cNvPr id="5" name="Picture 4">
            <a:extLst>
              <a:ext uri="{FF2B5EF4-FFF2-40B4-BE49-F238E27FC236}">
                <a16:creationId xmlns:a16="http://schemas.microsoft.com/office/drawing/2014/main" id="{2A01E929-9100-4521-90CD-C1DE724A3D8E}"/>
              </a:ext>
            </a:extLst>
          </p:cNvPr>
          <p:cNvPicPr>
            <a:picLocks noChangeAspect="1"/>
          </p:cNvPicPr>
          <p:nvPr/>
        </p:nvPicPr>
        <p:blipFill>
          <a:blip r:embed="rId2"/>
          <a:stretch>
            <a:fillRect/>
          </a:stretch>
        </p:blipFill>
        <p:spPr>
          <a:xfrm>
            <a:off x="1858495" y="1021080"/>
            <a:ext cx="5110145" cy="3832609"/>
          </a:xfrm>
          <a:prstGeom prst="rect">
            <a:avLst/>
          </a:prstGeom>
        </p:spPr>
      </p:pic>
    </p:spTree>
    <p:extLst>
      <p:ext uri="{BB962C8B-B14F-4D97-AF65-F5344CB8AC3E}">
        <p14:creationId xmlns:p14="http://schemas.microsoft.com/office/powerpoint/2010/main" val="528958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FEF04E-806C-4866-98D9-18CEF02BA154}"/>
              </a:ext>
            </a:extLst>
          </p:cNvPr>
          <p:cNvSpPr>
            <a:spLocks noGrp="1"/>
          </p:cNvSpPr>
          <p:nvPr>
            <p:ph type="body" sz="quarter" idx="11"/>
          </p:nvPr>
        </p:nvSpPr>
        <p:spPr/>
        <p:txBody>
          <a:bodyPr/>
          <a:lstStyle/>
          <a:p>
            <a:r>
              <a:rPr lang="en-US" dirty="0"/>
              <a:t>Choose 120 topics once again</a:t>
            </a:r>
          </a:p>
          <a:p>
            <a:r>
              <a:rPr lang="en-US" dirty="0"/>
              <a:t>Remember, fitness scores, not probability distributions</a:t>
            </a:r>
          </a:p>
        </p:txBody>
      </p:sp>
      <p:sp>
        <p:nvSpPr>
          <p:cNvPr id="4" name="Text Placeholder 3">
            <a:extLst>
              <a:ext uri="{FF2B5EF4-FFF2-40B4-BE49-F238E27FC236}">
                <a16:creationId xmlns:a16="http://schemas.microsoft.com/office/drawing/2014/main" id="{C11E6D95-7C94-4D76-B2EA-45A6D960A6A7}"/>
              </a:ext>
            </a:extLst>
          </p:cNvPr>
          <p:cNvSpPr>
            <a:spLocks noGrp="1"/>
          </p:cNvSpPr>
          <p:nvPr>
            <p:ph type="body" sz="quarter" idx="12"/>
          </p:nvPr>
        </p:nvSpPr>
        <p:spPr/>
        <p:txBody>
          <a:bodyPr/>
          <a:lstStyle/>
          <a:p>
            <a:r>
              <a:rPr lang="en-US" dirty="0"/>
              <a:t>Latent Semantic Analysis Approach</a:t>
            </a:r>
          </a:p>
          <a:p>
            <a:endParaRPr lang="en-US" dirty="0"/>
          </a:p>
        </p:txBody>
      </p:sp>
    </p:spTree>
    <p:extLst>
      <p:ext uri="{BB962C8B-B14F-4D97-AF65-F5344CB8AC3E}">
        <p14:creationId xmlns:p14="http://schemas.microsoft.com/office/powerpoint/2010/main" val="1269315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245D32-FD51-45DC-B018-00791075C0D4}"/>
              </a:ext>
            </a:extLst>
          </p:cNvPr>
          <p:cNvSpPr>
            <a:spLocks noGrp="1"/>
          </p:cNvSpPr>
          <p:nvPr>
            <p:ph type="body" sz="quarter" idx="13"/>
          </p:nvPr>
        </p:nvSpPr>
        <p:spPr/>
        <p:txBody>
          <a:bodyPr/>
          <a:lstStyle/>
          <a:p>
            <a:r>
              <a:rPr lang="en-US" dirty="0"/>
              <a:t>IEEEAll2018</a:t>
            </a:r>
            <a:r>
              <a:rPr lang="en-US" sz="2400" dirty="0"/>
              <a:t> </a:t>
            </a:r>
            <a:r>
              <a:rPr lang="en-US" sz="2000" dirty="0"/>
              <a:t>First 10 Documents, First 10 Topics</a:t>
            </a:r>
            <a:endParaRPr lang="en-US" sz="2400" dirty="0"/>
          </a:p>
        </p:txBody>
      </p:sp>
      <p:pic>
        <p:nvPicPr>
          <p:cNvPr id="4" name="Picture 3">
            <a:extLst>
              <a:ext uri="{FF2B5EF4-FFF2-40B4-BE49-F238E27FC236}">
                <a16:creationId xmlns:a16="http://schemas.microsoft.com/office/drawing/2014/main" id="{504DC266-3068-4981-A751-1922E3BB2BEA}"/>
              </a:ext>
            </a:extLst>
          </p:cNvPr>
          <p:cNvPicPr>
            <a:picLocks noChangeAspect="1"/>
          </p:cNvPicPr>
          <p:nvPr/>
        </p:nvPicPr>
        <p:blipFill>
          <a:blip r:embed="rId2"/>
          <a:stretch>
            <a:fillRect/>
          </a:stretch>
        </p:blipFill>
        <p:spPr>
          <a:xfrm>
            <a:off x="1256177" y="922270"/>
            <a:ext cx="5333333" cy="4000000"/>
          </a:xfrm>
          <a:prstGeom prst="rect">
            <a:avLst/>
          </a:prstGeom>
        </p:spPr>
      </p:pic>
      <p:pic>
        <p:nvPicPr>
          <p:cNvPr id="6" name="Picture 5">
            <a:extLst>
              <a:ext uri="{FF2B5EF4-FFF2-40B4-BE49-F238E27FC236}">
                <a16:creationId xmlns:a16="http://schemas.microsoft.com/office/drawing/2014/main" id="{2145DAC3-F844-4FCA-8CAC-94000247901A}"/>
              </a:ext>
            </a:extLst>
          </p:cNvPr>
          <p:cNvPicPr>
            <a:picLocks noChangeAspect="1"/>
          </p:cNvPicPr>
          <p:nvPr/>
        </p:nvPicPr>
        <p:blipFill rotWithShape="1">
          <a:blip r:embed="rId3"/>
          <a:srcRect l="74867" t="25504" r="6293" b="29956"/>
          <a:stretch/>
        </p:blipFill>
        <p:spPr>
          <a:xfrm>
            <a:off x="6277090" y="1954530"/>
            <a:ext cx="1271342" cy="1676400"/>
          </a:xfrm>
          <a:prstGeom prst="rect">
            <a:avLst/>
          </a:prstGeom>
        </p:spPr>
      </p:pic>
    </p:spTree>
    <p:extLst>
      <p:ext uri="{BB962C8B-B14F-4D97-AF65-F5344CB8AC3E}">
        <p14:creationId xmlns:p14="http://schemas.microsoft.com/office/powerpoint/2010/main" val="2875731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245D32-FD51-45DC-B018-00791075C0D4}"/>
              </a:ext>
            </a:extLst>
          </p:cNvPr>
          <p:cNvSpPr>
            <a:spLocks noGrp="1"/>
          </p:cNvSpPr>
          <p:nvPr>
            <p:ph type="body" sz="quarter" idx="13"/>
          </p:nvPr>
        </p:nvSpPr>
        <p:spPr/>
        <p:txBody>
          <a:bodyPr/>
          <a:lstStyle/>
          <a:p>
            <a:r>
              <a:rPr lang="en-US" dirty="0"/>
              <a:t>IEEEAll2018</a:t>
            </a:r>
            <a:r>
              <a:rPr lang="en-US" sz="2400" dirty="0"/>
              <a:t> </a:t>
            </a:r>
            <a:r>
              <a:rPr lang="en-US" sz="2000" dirty="0"/>
              <a:t>First 10 Documents, First 10 Topics</a:t>
            </a:r>
            <a:endParaRPr lang="en-US" sz="3600" dirty="0"/>
          </a:p>
        </p:txBody>
      </p:sp>
      <p:pic>
        <p:nvPicPr>
          <p:cNvPr id="5" name="Picture 4">
            <a:extLst>
              <a:ext uri="{FF2B5EF4-FFF2-40B4-BE49-F238E27FC236}">
                <a16:creationId xmlns:a16="http://schemas.microsoft.com/office/drawing/2014/main" id="{03A85DEA-379B-44E1-B042-B4677A20FB52}"/>
              </a:ext>
            </a:extLst>
          </p:cNvPr>
          <p:cNvPicPr>
            <a:picLocks noChangeAspect="1"/>
          </p:cNvPicPr>
          <p:nvPr/>
        </p:nvPicPr>
        <p:blipFill>
          <a:blip r:embed="rId2"/>
          <a:stretch>
            <a:fillRect/>
          </a:stretch>
        </p:blipFill>
        <p:spPr>
          <a:xfrm>
            <a:off x="1226820" y="998416"/>
            <a:ext cx="6748014" cy="3763833"/>
          </a:xfrm>
          <a:prstGeom prst="rect">
            <a:avLst/>
          </a:prstGeom>
        </p:spPr>
      </p:pic>
    </p:spTree>
    <p:extLst>
      <p:ext uri="{BB962C8B-B14F-4D97-AF65-F5344CB8AC3E}">
        <p14:creationId xmlns:p14="http://schemas.microsoft.com/office/powerpoint/2010/main" val="4145272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09D4BCC-6FCD-48BA-B2DD-045F287C630E}"/>
              </a:ext>
            </a:extLst>
          </p:cNvPr>
          <p:cNvSpPr>
            <a:spLocks noGrp="1"/>
          </p:cNvSpPr>
          <p:nvPr>
            <p:ph type="body" sz="quarter" idx="11"/>
          </p:nvPr>
        </p:nvSpPr>
        <p:spPr/>
        <p:txBody>
          <a:bodyPr/>
          <a:lstStyle/>
          <a:p>
            <a:r>
              <a:rPr lang="en-US" dirty="0"/>
              <a:t>Pretty bad classification</a:t>
            </a:r>
          </a:p>
          <a:p>
            <a:pPr lvl="1"/>
            <a:r>
              <a:rPr lang="en-US" dirty="0"/>
              <a:t>Unusable number of topics</a:t>
            </a:r>
          </a:p>
          <a:p>
            <a:pPr lvl="1"/>
            <a:r>
              <a:rPr lang="en-US" dirty="0"/>
              <a:t>Topic assignments are messy</a:t>
            </a:r>
          </a:p>
          <a:p>
            <a:pPr lvl="1"/>
            <a:endParaRPr lang="en-US" dirty="0"/>
          </a:p>
          <a:p>
            <a:r>
              <a:rPr lang="en-US" dirty="0"/>
              <a:t>Re-run with fewer topics</a:t>
            </a:r>
          </a:p>
          <a:p>
            <a:pPr lvl="1"/>
            <a:r>
              <a:rPr lang="en-US" dirty="0"/>
              <a:t>20 topics</a:t>
            </a:r>
          </a:p>
          <a:p>
            <a:pPr lvl="1"/>
            <a:r>
              <a:rPr lang="en-US" dirty="0"/>
              <a:t>Sticking with this assignment for the remainder of the presentation</a:t>
            </a:r>
          </a:p>
        </p:txBody>
      </p:sp>
      <p:sp>
        <p:nvSpPr>
          <p:cNvPr id="8" name="Text Placeholder 7">
            <a:extLst>
              <a:ext uri="{FF2B5EF4-FFF2-40B4-BE49-F238E27FC236}">
                <a16:creationId xmlns:a16="http://schemas.microsoft.com/office/drawing/2014/main" id="{BDF0ABAB-4A07-4085-90B2-E9B0BBA063E8}"/>
              </a:ext>
            </a:extLst>
          </p:cNvPr>
          <p:cNvSpPr>
            <a:spLocks noGrp="1"/>
          </p:cNvSpPr>
          <p:nvPr>
            <p:ph type="body" sz="quarter" idx="12"/>
          </p:nvPr>
        </p:nvSpPr>
        <p:spPr/>
        <p:txBody>
          <a:bodyPr/>
          <a:lstStyle/>
          <a:p>
            <a:r>
              <a:rPr lang="en-US" dirty="0"/>
              <a:t>Overview</a:t>
            </a:r>
          </a:p>
        </p:txBody>
      </p:sp>
    </p:spTree>
    <p:extLst>
      <p:ext uri="{BB962C8B-B14F-4D97-AF65-F5344CB8AC3E}">
        <p14:creationId xmlns:p14="http://schemas.microsoft.com/office/powerpoint/2010/main" val="2857818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355D5EF-AD24-4C6A-95BE-B847F9B92AF8}"/>
              </a:ext>
            </a:extLst>
          </p:cNvPr>
          <p:cNvSpPr>
            <a:spLocks noGrp="1"/>
          </p:cNvSpPr>
          <p:nvPr>
            <p:ph type="body" sz="quarter" idx="13"/>
          </p:nvPr>
        </p:nvSpPr>
        <p:spPr/>
        <p:txBody>
          <a:bodyPr/>
          <a:lstStyle/>
          <a:p>
            <a:r>
              <a:rPr lang="en-US" dirty="0"/>
              <a:t>IEEEAll2018 First 8 Topics </a:t>
            </a:r>
            <a:r>
              <a:rPr lang="en-US" sz="2000" dirty="0"/>
              <a:t>(of 20)</a:t>
            </a:r>
            <a:endParaRPr lang="en-US" dirty="0"/>
          </a:p>
        </p:txBody>
      </p:sp>
      <p:pic>
        <p:nvPicPr>
          <p:cNvPr id="7" name="Picture 6">
            <a:extLst>
              <a:ext uri="{FF2B5EF4-FFF2-40B4-BE49-F238E27FC236}">
                <a16:creationId xmlns:a16="http://schemas.microsoft.com/office/drawing/2014/main" id="{C2B7B493-DF48-4A27-B2BE-8D9FA215D35F}"/>
              </a:ext>
            </a:extLst>
          </p:cNvPr>
          <p:cNvPicPr>
            <a:picLocks noChangeAspect="1"/>
          </p:cNvPicPr>
          <p:nvPr/>
        </p:nvPicPr>
        <p:blipFill rotWithShape="1">
          <a:blip r:embed="rId2"/>
          <a:srcRect l="7180" t="2824" r="6461" b="4134"/>
          <a:stretch/>
        </p:blipFill>
        <p:spPr>
          <a:xfrm>
            <a:off x="312336" y="953104"/>
            <a:ext cx="7604844" cy="4109507"/>
          </a:xfrm>
          <a:prstGeom prst="rect">
            <a:avLst/>
          </a:prstGeom>
        </p:spPr>
      </p:pic>
    </p:spTree>
    <p:extLst>
      <p:ext uri="{BB962C8B-B14F-4D97-AF65-F5344CB8AC3E}">
        <p14:creationId xmlns:p14="http://schemas.microsoft.com/office/powerpoint/2010/main" val="413015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245D32-FD51-45DC-B018-00791075C0D4}"/>
              </a:ext>
            </a:extLst>
          </p:cNvPr>
          <p:cNvSpPr>
            <a:spLocks noGrp="1"/>
          </p:cNvSpPr>
          <p:nvPr>
            <p:ph type="body" sz="quarter" idx="13"/>
          </p:nvPr>
        </p:nvSpPr>
        <p:spPr/>
        <p:txBody>
          <a:bodyPr/>
          <a:lstStyle/>
          <a:p>
            <a:r>
              <a:rPr lang="en-US" dirty="0"/>
              <a:t>IEEEAll2018 First 10 Documents </a:t>
            </a:r>
            <a:r>
              <a:rPr lang="en-US" sz="2000" dirty="0"/>
              <a:t>(20 topics)</a:t>
            </a:r>
            <a:endParaRPr lang="en-US" dirty="0"/>
          </a:p>
          <a:p>
            <a:endParaRPr lang="en-US" dirty="0"/>
          </a:p>
        </p:txBody>
      </p:sp>
      <p:pic>
        <p:nvPicPr>
          <p:cNvPr id="5" name="Picture 4">
            <a:extLst>
              <a:ext uri="{FF2B5EF4-FFF2-40B4-BE49-F238E27FC236}">
                <a16:creationId xmlns:a16="http://schemas.microsoft.com/office/drawing/2014/main" id="{2A01E929-9100-4521-90CD-C1DE724A3D8E}"/>
              </a:ext>
            </a:extLst>
          </p:cNvPr>
          <p:cNvPicPr>
            <a:picLocks noChangeAspect="1"/>
          </p:cNvPicPr>
          <p:nvPr/>
        </p:nvPicPr>
        <p:blipFill>
          <a:blip r:embed="rId2"/>
          <a:stretch>
            <a:fillRect/>
          </a:stretch>
        </p:blipFill>
        <p:spPr>
          <a:xfrm>
            <a:off x="1858495" y="1021080"/>
            <a:ext cx="5110145" cy="3832608"/>
          </a:xfrm>
          <a:prstGeom prst="rect">
            <a:avLst/>
          </a:prstGeom>
        </p:spPr>
      </p:pic>
    </p:spTree>
    <p:extLst>
      <p:ext uri="{BB962C8B-B14F-4D97-AF65-F5344CB8AC3E}">
        <p14:creationId xmlns:p14="http://schemas.microsoft.com/office/powerpoint/2010/main" val="2664879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4E44B7-5C80-48C0-BB5F-0DD0F2399838}"/>
              </a:ext>
            </a:extLst>
          </p:cNvPr>
          <p:cNvPicPr>
            <a:picLocks noChangeAspect="1"/>
          </p:cNvPicPr>
          <p:nvPr/>
        </p:nvPicPr>
        <p:blipFill>
          <a:blip r:embed="rId2"/>
          <a:stretch>
            <a:fillRect/>
          </a:stretch>
        </p:blipFill>
        <p:spPr>
          <a:xfrm>
            <a:off x="1508170" y="957002"/>
            <a:ext cx="5114304" cy="3835728"/>
          </a:xfrm>
          <a:prstGeom prst="rect">
            <a:avLst/>
          </a:prstGeom>
        </p:spPr>
      </p:pic>
      <p:sp>
        <p:nvSpPr>
          <p:cNvPr id="3" name="Text Placeholder 2">
            <a:extLst>
              <a:ext uri="{FF2B5EF4-FFF2-40B4-BE49-F238E27FC236}">
                <a16:creationId xmlns:a16="http://schemas.microsoft.com/office/drawing/2014/main" id="{4C245D32-FD51-45DC-B018-00791075C0D4}"/>
              </a:ext>
            </a:extLst>
          </p:cNvPr>
          <p:cNvSpPr>
            <a:spLocks noGrp="1"/>
          </p:cNvSpPr>
          <p:nvPr>
            <p:ph type="body" sz="quarter" idx="13"/>
          </p:nvPr>
        </p:nvSpPr>
        <p:spPr/>
        <p:txBody>
          <a:bodyPr/>
          <a:lstStyle/>
          <a:p>
            <a:r>
              <a:rPr lang="en-US" dirty="0"/>
              <a:t>IEEEAll2018 First 10 Documents </a:t>
            </a:r>
            <a:r>
              <a:rPr lang="en-US" sz="1800" dirty="0"/>
              <a:t>(20 of 20 topics)</a:t>
            </a:r>
            <a:endParaRPr lang="en-US" dirty="0"/>
          </a:p>
          <a:p>
            <a:endParaRPr lang="en-US" dirty="0"/>
          </a:p>
        </p:txBody>
      </p:sp>
      <p:pic>
        <p:nvPicPr>
          <p:cNvPr id="5" name="Picture 4">
            <a:extLst>
              <a:ext uri="{FF2B5EF4-FFF2-40B4-BE49-F238E27FC236}">
                <a16:creationId xmlns:a16="http://schemas.microsoft.com/office/drawing/2014/main" id="{75E6DEB8-0089-4D54-93DB-6A7BAF7F3B96}"/>
              </a:ext>
            </a:extLst>
          </p:cNvPr>
          <p:cNvPicPr>
            <a:picLocks noChangeAspect="1"/>
          </p:cNvPicPr>
          <p:nvPr/>
        </p:nvPicPr>
        <p:blipFill rotWithShape="1">
          <a:blip r:embed="rId3"/>
          <a:srcRect l="74867" t="25504" r="6293" b="29956"/>
          <a:stretch/>
        </p:blipFill>
        <p:spPr>
          <a:xfrm>
            <a:off x="6277090" y="1954530"/>
            <a:ext cx="1271342" cy="1676400"/>
          </a:xfrm>
          <a:prstGeom prst="rect">
            <a:avLst/>
          </a:prstGeom>
        </p:spPr>
      </p:pic>
    </p:spTree>
    <p:extLst>
      <p:ext uri="{BB962C8B-B14F-4D97-AF65-F5344CB8AC3E}">
        <p14:creationId xmlns:p14="http://schemas.microsoft.com/office/powerpoint/2010/main" val="3467476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0D10464-17EE-4EF2-9CDA-38BE480B8C61}"/>
              </a:ext>
            </a:extLst>
          </p:cNvPr>
          <p:cNvSpPr>
            <a:spLocks noGrp="1"/>
          </p:cNvSpPr>
          <p:nvPr>
            <p:ph type="body" sz="quarter" idx="11"/>
          </p:nvPr>
        </p:nvSpPr>
        <p:spPr/>
        <p:txBody>
          <a:bodyPr/>
          <a:lstStyle/>
          <a:p>
            <a:r>
              <a:rPr lang="en-US" sz="2000" dirty="0"/>
              <a:t>Introduction</a:t>
            </a:r>
          </a:p>
          <a:p>
            <a:r>
              <a:rPr lang="en-US" sz="2000" dirty="0"/>
              <a:t>2018 Papers Analysis</a:t>
            </a:r>
            <a:r>
              <a:rPr lang="en-US" sz="1200" dirty="0"/>
              <a:t> by LDA and LSA</a:t>
            </a:r>
          </a:p>
          <a:p>
            <a:r>
              <a:rPr lang="en-US" sz="2000" b="1" dirty="0">
                <a:solidFill>
                  <a:srgbClr val="005F83"/>
                </a:solidFill>
              </a:rPr>
              <a:t>Model Applicability</a:t>
            </a:r>
          </a:p>
          <a:p>
            <a:r>
              <a:rPr lang="en-US" sz="2000" dirty="0"/>
              <a:t>TF-IDF Analysis</a:t>
            </a:r>
          </a:p>
          <a:p>
            <a:r>
              <a:rPr lang="en-US" sz="2000" dirty="0"/>
              <a:t>Perplexity &amp; Insights by Publication</a:t>
            </a:r>
          </a:p>
          <a:p>
            <a:r>
              <a:rPr lang="en-US" sz="2000" dirty="0"/>
              <a:t>Topic Accuracy</a:t>
            </a:r>
          </a:p>
          <a:p>
            <a:r>
              <a:rPr lang="en-US" sz="2000" dirty="0"/>
              <a:t>Conclusions and Ending Points</a:t>
            </a:r>
          </a:p>
          <a:p>
            <a:endParaRPr lang="en-US" sz="2000" dirty="0"/>
          </a:p>
        </p:txBody>
      </p:sp>
      <p:sp>
        <p:nvSpPr>
          <p:cNvPr id="9" name="Text Placeholder 8">
            <a:extLst>
              <a:ext uri="{FF2B5EF4-FFF2-40B4-BE49-F238E27FC236}">
                <a16:creationId xmlns:a16="http://schemas.microsoft.com/office/drawing/2014/main" id="{45EBF104-64B1-4361-9510-55DA72284B12}"/>
              </a:ext>
            </a:extLst>
          </p:cNvPr>
          <p:cNvSpPr>
            <a:spLocks noGrp="1"/>
          </p:cNvSpPr>
          <p:nvPr>
            <p:ph type="body" sz="quarter" idx="12"/>
          </p:nvPr>
        </p:nvSpPr>
        <p:spPr/>
        <p:txBody>
          <a:bodyPr/>
          <a:lstStyle/>
          <a:p>
            <a:r>
              <a:rPr lang="en-US" dirty="0"/>
              <a:t>Outline</a:t>
            </a:r>
          </a:p>
        </p:txBody>
      </p:sp>
    </p:spTree>
    <p:extLst>
      <p:ext uri="{BB962C8B-B14F-4D97-AF65-F5344CB8AC3E}">
        <p14:creationId xmlns:p14="http://schemas.microsoft.com/office/powerpoint/2010/main" val="424347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39A08C-BF3E-4A4C-B829-CE6CA8256F74}"/>
              </a:ext>
            </a:extLst>
          </p:cNvPr>
          <p:cNvSpPr>
            <a:spLocks noGrp="1"/>
          </p:cNvSpPr>
          <p:nvPr>
            <p:ph type="body" sz="quarter" idx="11"/>
          </p:nvPr>
        </p:nvSpPr>
        <p:spPr>
          <a:xfrm>
            <a:off x="659305" y="1302545"/>
            <a:ext cx="4780861" cy="2776032"/>
          </a:xfrm>
        </p:spPr>
        <p:txBody>
          <a:bodyPr/>
          <a:lstStyle/>
          <a:p>
            <a:r>
              <a:rPr lang="en-US" dirty="0"/>
              <a:t>Can we apply this model to </a:t>
            </a:r>
            <a:r>
              <a:rPr lang="en-US" b="1" dirty="0"/>
              <a:t>any</a:t>
            </a:r>
            <a:r>
              <a:rPr lang="en-US" dirty="0"/>
              <a:t> paper?</a:t>
            </a:r>
          </a:p>
          <a:p>
            <a:r>
              <a:rPr lang="en-US" dirty="0"/>
              <a:t>Dr. </a:t>
            </a:r>
            <a:r>
              <a:rPr lang="en-US" dirty="0" err="1"/>
              <a:t>Wunsch’s</a:t>
            </a:r>
            <a:r>
              <a:rPr lang="en-US" dirty="0"/>
              <a:t> </a:t>
            </a:r>
            <a:r>
              <a:rPr lang="en-US" b="1" dirty="0"/>
              <a:t>Survey of clustering algorithms</a:t>
            </a:r>
          </a:p>
          <a:p>
            <a:endParaRPr lang="en-US" dirty="0"/>
          </a:p>
          <a:p>
            <a:endParaRPr lang="en-US" dirty="0"/>
          </a:p>
        </p:txBody>
      </p:sp>
      <p:sp>
        <p:nvSpPr>
          <p:cNvPr id="3" name="Text Placeholder 2">
            <a:extLst>
              <a:ext uri="{FF2B5EF4-FFF2-40B4-BE49-F238E27FC236}">
                <a16:creationId xmlns:a16="http://schemas.microsoft.com/office/drawing/2014/main" id="{246F92FB-4D22-4337-8181-D7A6F540566C}"/>
              </a:ext>
            </a:extLst>
          </p:cNvPr>
          <p:cNvSpPr>
            <a:spLocks noGrp="1"/>
          </p:cNvSpPr>
          <p:nvPr>
            <p:ph type="body" sz="quarter" idx="12"/>
          </p:nvPr>
        </p:nvSpPr>
        <p:spPr/>
        <p:txBody>
          <a:bodyPr/>
          <a:lstStyle/>
          <a:p>
            <a:r>
              <a:rPr lang="en-US" dirty="0"/>
              <a:t>Model Applicability</a:t>
            </a:r>
          </a:p>
        </p:txBody>
      </p:sp>
      <p:sp>
        <p:nvSpPr>
          <p:cNvPr id="4" name="TextBox 3">
            <a:extLst>
              <a:ext uri="{FF2B5EF4-FFF2-40B4-BE49-F238E27FC236}">
                <a16:creationId xmlns:a16="http://schemas.microsoft.com/office/drawing/2014/main" id="{F15ADB56-59C9-4984-B6D2-FE5BC114A008}"/>
              </a:ext>
            </a:extLst>
          </p:cNvPr>
          <p:cNvSpPr txBox="1"/>
          <p:nvPr/>
        </p:nvSpPr>
        <p:spPr>
          <a:xfrm>
            <a:off x="5440166" y="1320400"/>
            <a:ext cx="3415349" cy="1492716"/>
          </a:xfrm>
          <a:prstGeom prst="rect">
            <a:avLst/>
          </a:prstGeom>
          <a:noFill/>
        </p:spPr>
        <p:txBody>
          <a:bodyPr wrap="square" rtlCol="0">
            <a:spAutoFit/>
          </a:bodyPr>
          <a:lstStyle/>
          <a:p>
            <a:r>
              <a:rPr lang="en-US" sz="700" b="1" u="sng" dirty="0">
                <a:solidFill>
                  <a:srgbClr val="003B49"/>
                </a:solidFill>
              </a:rPr>
              <a:t>Abstract</a:t>
            </a:r>
          </a:p>
          <a:p>
            <a:r>
              <a:rPr lang="en-US" sz="700" dirty="0">
                <a:solidFill>
                  <a:srgbClr val="003B49"/>
                </a:solidFill>
              </a:rPr>
              <a:t>Data analysis plays an indispensable role for understanding various phenomena. Cluster analysis, primitive exploration with little or no prior knowledge, consists of research developed across a wide variety of communities. The diversity, on one hand, equips us with many tools. On the other hand, the profusion of options causes confusion. We survey clustering algorithms for data sets appearing in statistics, computer science, and machine learning, and illustrate their applications in some benchmark data sets, the traveling salesman problem, and bioinformatics, a new field attracting intensive efforts. Several tightly related topics, proximity measure, and cluster validation, are also discussed.</a:t>
            </a:r>
          </a:p>
          <a:p>
            <a:pPr algn="r"/>
            <a:endParaRPr lang="en-US" sz="700" dirty="0">
              <a:solidFill>
                <a:srgbClr val="003B49"/>
              </a:solidFill>
            </a:endParaRPr>
          </a:p>
          <a:p>
            <a:pPr algn="r"/>
            <a:r>
              <a:rPr lang="en-US" sz="700" dirty="0">
                <a:solidFill>
                  <a:srgbClr val="003B49"/>
                </a:solidFill>
              </a:rPr>
              <a:t>Rui Xu and D. </a:t>
            </a:r>
            <a:r>
              <a:rPr lang="en-US" sz="700" dirty="0" err="1">
                <a:solidFill>
                  <a:srgbClr val="003B49"/>
                </a:solidFill>
              </a:rPr>
              <a:t>Wunsch</a:t>
            </a:r>
            <a:r>
              <a:rPr lang="en-US" sz="700" dirty="0">
                <a:solidFill>
                  <a:srgbClr val="003B49"/>
                </a:solidFill>
              </a:rPr>
              <a:t>, "Survey of clustering algorithms," in IEEE Transactions on Neural Networks, vol. 16, no. 3, pp. 645-678, May 2005.</a:t>
            </a:r>
          </a:p>
        </p:txBody>
      </p:sp>
      <p:grpSp>
        <p:nvGrpSpPr>
          <p:cNvPr id="9" name="Group 8">
            <a:extLst>
              <a:ext uri="{FF2B5EF4-FFF2-40B4-BE49-F238E27FC236}">
                <a16:creationId xmlns:a16="http://schemas.microsoft.com/office/drawing/2014/main" id="{BC8B3A81-A379-4232-9819-83875079D566}"/>
              </a:ext>
            </a:extLst>
          </p:cNvPr>
          <p:cNvGrpSpPr/>
          <p:nvPr/>
        </p:nvGrpSpPr>
        <p:grpSpPr>
          <a:xfrm>
            <a:off x="363711" y="3221116"/>
            <a:ext cx="5333334" cy="1387383"/>
            <a:chOff x="824156" y="3419780"/>
            <a:chExt cx="5333334" cy="1387383"/>
          </a:xfrm>
        </p:grpSpPr>
        <p:pic>
          <p:nvPicPr>
            <p:cNvPr id="6" name="Picture 5">
              <a:extLst>
                <a:ext uri="{FF2B5EF4-FFF2-40B4-BE49-F238E27FC236}">
                  <a16:creationId xmlns:a16="http://schemas.microsoft.com/office/drawing/2014/main" id="{421E33FB-0597-414E-971F-461DF9F14D2B}"/>
                </a:ext>
              </a:extLst>
            </p:cNvPr>
            <p:cNvPicPr>
              <a:picLocks noChangeAspect="1"/>
            </p:cNvPicPr>
            <p:nvPr/>
          </p:nvPicPr>
          <p:blipFill rotWithShape="1">
            <a:blip r:embed="rId2"/>
            <a:srcRect t="43736"/>
            <a:stretch/>
          </p:blipFill>
          <p:spPr>
            <a:xfrm>
              <a:off x="824157" y="3869432"/>
              <a:ext cx="5333333" cy="937731"/>
            </a:xfrm>
            <a:prstGeom prst="rect">
              <a:avLst/>
            </a:prstGeom>
          </p:spPr>
        </p:pic>
        <p:pic>
          <p:nvPicPr>
            <p:cNvPr id="7" name="Picture 6">
              <a:extLst>
                <a:ext uri="{FF2B5EF4-FFF2-40B4-BE49-F238E27FC236}">
                  <a16:creationId xmlns:a16="http://schemas.microsoft.com/office/drawing/2014/main" id="{C659C83B-D47B-4034-BAE4-43995AB1934E}"/>
                </a:ext>
              </a:extLst>
            </p:cNvPr>
            <p:cNvPicPr>
              <a:picLocks noChangeAspect="1"/>
            </p:cNvPicPr>
            <p:nvPr/>
          </p:nvPicPr>
          <p:blipFill rotWithShape="1">
            <a:blip r:embed="rId2"/>
            <a:srcRect t="-4398" b="77454"/>
            <a:stretch/>
          </p:blipFill>
          <p:spPr>
            <a:xfrm>
              <a:off x="824156" y="3419780"/>
              <a:ext cx="5333333" cy="449065"/>
            </a:xfrm>
            <a:prstGeom prst="rect">
              <a:avLst/>
            </a:prstGeom>
          </p:spPr>
        </p:pic>
        <p:pic>
          <p:nvPicPr>
            <p:cNvPr id="8" name="Picture 7">
              <a:extLst>
                <a:ext uri="{FF2B5EF4-FFF2-40B4-BE49-F238E27FC236}">
                  <a16:creationId xmlns:a16="http://schemas.microsoft.com/office/drawing/2014/main" id="{6A8F79D8-2853-444D-B2B5-D3920C5537A7}"/>
                </a:ext>
              </a:extLst>
            </p:cNvPr>
            <p:cNvPicPr>
              <a:picLocks noChangeAspect="1"/>
            </p:cNvPicPr>
            <p:nvPr/>
          </p:nvPicPr>
          <p:blipFill rotWithShape="1">
            <a:blip r:embed="rId2"/>
            <a:srcRect l="5121" t="5638" r="89307" b="23038"/>
            <a:stretch/>
          </p:blipFill>
          <p:spPr>
            <a:xfrm>
              <a:off x="1089660" y="3419780"/>
              <a:ext cx="297180" cy="1188719"/>
            </a:xfrm>
            <a:prstGeom prst="rect">
              <a:avLst/>
            </a:prstGeom>
          </p:spPr>
        </p:pic>
      </p:grpSp>
      <p:pic>
        <p:nvPicPr>
          <p:cNvPr id="11" name="Picture 10">
            <a:extLst>
              <a:ext uri="{FF2B5EF4-FFF2-40B4-BE49-F238E27FC236}">
                <a16:creationId xmlns:a16="http://schemas.microsoft.com/office/drawing/2014/main" id="{826DA5B9-4B22-447E-9371-5737C73DE1BB}"/>
              </a:ext>
            </a:extLst>
          </p:cNvPr>
          <p:cNvPicPr>
            <a:picLocks noChangeAspect="1"/>
          </p:cNvPicPr>
          <p:nvPr/>
        </p:nvPicPr>
        <p:blipFill>
          <a:blip r:embed="rId3"/>
          <a:stretch>
            <a:fillRect/>
          </a:stretch>
        </p:blipFill>
        <p:spPr>
          <a:xfrm>
            <a:off x="5401451" y="2943244"/>
            <a:ext cx="2524082" cy="1893062"/>
          </a:xfrm>
          <a:prstGeom prst="rect">
            <a:avLst/>
          </a:prstGeom>
        </p:spPr>
      </p:pic>
    </p:spTree>
    <p:extLst>
      <p:ext uri="{BB962C8B-B14F-4D97-AF65-F5344CB8AC3E}">
        <p14:creationId xmlns:p14="http://schemas.microsoft.com/office/powerpoint/2010/main" val="927548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59305" y="1302545"/>
            <a:ext cx="5413835" cy="2776032"/>
          </a:xfrm>
        </p:spPr>
        <p:txBody>
          <a:bodyPr/>
          <a:lstStyle/>
          <a:p>
            <a:r>
              <a:rPr lang="en-US" dirty="0"/>
              <a:t>IEEE Xplore provides a developer API</a:t>
            </a:r>
          </a:p>
          <a:p>
            <a:pPr lvl="1"/>
            <a:r>
              <a:rPr lang="en-US" dirty="0"/>
              <a:t>176 Journals, Magazines, and Transactional Collections</a:t>
            </a:r>
          </a:p>
          <a:p>
            <a:pPr lvl="1"/>
            <a:r>
              <a:rPr lang="en-US" dirty="0"/>
              <a:t>Countless more conference and workshop proceedings</a:t>
            </a:r>
          </a:p>
        </p:txBody>
      </p:sp>
      <p:sp>
        <p:nvSpPr>
          <p:cNvPr id="3" name="Text Placeholder 2"/>
          <p:cNvSpPr>
            <a:spLocks noGrp="1"/>
          </p:cNvSpPr>
          <p:nvPr>
            <p:ph type="body" sz="quarter" idx="12"/>
          </p:nvPr>
        </p:nvSpPr>
        <p:spPr/>
        <p:txBody>
          <a:bodyPr/>
          <a:lstStyle/>
          <a:p>
            <a:r>
              <a:rPr lang="en-US" dirty="0"/>
              <a:t>Introduction</a:t>
            </a:r>
          </a:p>
        </p:txBody>
      </p:sp>
      <p:pic>
        <p:nvPicPr>
          <p:cNvPr id="1026" name="Picture 2" descr="IEEE Xplore">
            <a:extLst>
              <a:ext uri="{FF2B5EF4-FFF2-40B4-BE49-F238E27FC236}">
                <a16:creationId xmlns:a16="http://schemas.microsoft.com/office/drawing/2014/main" id="{F67DDD02-8DAF-4FFA-80CA-17FBB7458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1373" y="1569720"/>
            <a:ext cx="2674142" cy="64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603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BA2509-4E79-4CC0-9052-D30411AD3CDF}"/>
              </a:ext>
            </a:extLst>
          </p:cNvPr>
          <p:cNvSpPr>
            <a:spLocks noGrp="1"/>
          </p:cNvSpPr>
          <p:nvPr>
            <p:ph type="body" sz="quarter" idx="11"/>
          </p:nvPr>
        </p:nvSpPr>
        <p:spPr>
          <a:xfrm>
            <a:off x="659305" y="1302544"/>
            <a:ext cx="3249755" cy="3216115"/>
          </a:xfrm>
        </p:spPr>
        <p:txBody>
          <a:bodyPr/>
          <a:lstStyle/>
          <a:p>
            <a:r>
              <a:rPr lang="en-US" dirty="0"/>
              <a:t>Topic #1 - generic</a:t>
            </a:r>
          </a:p>
          <a:p>
            <a:endParaRPr lang="en-US" dirty="0"/>
          </a:p>
          <a:p>
            <a:endParaRPr lang="en-US" dirty="0"/>
          </a:p>
          <a:p>
            <a:r>
              <a:rPr lang="en-US" dirty="0"/>
              <a:t>Overall Topic Mixtures</a:t>
            </a:r>
          </a:p>
          <a:p>
            <a:endParaRPr lang="en-US" dirty="0"/>
          </a:p>
          <a:p>
            <a:r>
              <a:rPr lang="en-US" dirty="0"/>
              <a:t>Topic #3 - </a:t>
            </a:r>
            <a:r>
              <a:rPr lang="en-US" dirty="0" err="1"/>
              <a:t>TeX</a:t>
            </a:r>
            <a:r>
              <a:rPr lang="en-US" dirty="0"/>
              <a:t> syntax</a:t>
            </a:r>
          </a:p>
          <a:p>
            <a:endParaRPr lang="en-US" dirty="0"/>
          </a:p>
        </p:txBody>
      </p:sp>
      <p:sp>
        <p:nvSpPr>
          <p:cNvPr id="3" name="Text Placeholder 2">
            <a:extLst>
              <a:ext uri="{FF2B5EF4-FFF2-40B4-BE49-F238E27FC236}">
                <a16:creationId xmlns:a16="http://schemas.microsoft.com/office/drawing/2014/main" id="{59F04EB7-8117-48F5-9261-3C361AA652AA}"/>
              </a:ext>
            </a:extLst>
          </p:cNvPr>
          <p:cNvSpPr>
            <a:spLocks noGrp="1"/>
          </p:cNvSpPr>
          <p:nvPr>
            <p:ph type="body" sz="quarter" idx="12"/>
          </p:nvPr>
        </p:nvSpPr>
        <p:spPr/>
        <p:txBody>
          <a:bodyPr/>
          <a:lstStyle/>
          <a:p>
            <a:r>
              <a:rPr lang="en-US" dirty="0"/>
              <a:t>Question #1: </a:t>
            </a:r>
            <a:r>
              <a:rPr lang="en-US" sz="2400" dirty="0"/>
              <a:t>How similar are journal papers?</a:t>
            </a:r>
            <a:endParaRPr lang="en-US" dirty="0"/>
          </a:p>
        </p:txBody>
      </p:sp>
      <p:pic>
        <p:nvPicPr>
          <p:cNvPr id="4" name="Picture 3">
            <a:extLst>
              <a:ext uri="{FF2B5EF4-FFF2-40B4-BE49-F238E27FC236}">
                <a16:creationId xmlns:a16="http://schemas.microsoft.com/office/drawing/2014/main" id="{DECC335E-6570-499C-A769-56E69F5E2DB6}"/>
              </a:ext>
            </a:extLst>
          </p:cNvPr>
          <p:cNvPicPr>
            <a:picLocks noChangeAspect="1"/>
          </p:cNvPicPr>
          <p:nvPr/>
        </p:nvPicPr>
        <p:blipFill rotWithShape="1">
          <a:blip r:embed="rId2"/>
          <a:srcRect l="5081" t="3681" r="83062"/>
          <a:stretch/>
        </p:blipFill>
        <p:spPr>
          <a:xfrm>
            <a:off x="8241352" y="392933"/>
            <a:ext cx="590228" cy="2674369"/>
          </a:xfrm>
          <a:prstGeom prst="rect">
            <a:avLst/>
          </a:prstGeom>
        </p:spPr>
      </p:pic>
      <p:pic>
        <p:nvPicPr>
          <p:cNvPr id="5" name="Picture 4">
            <a:extLst>
              <a:ext uri="{FF2B5EF4-FFF2-40B4-BE49-F238E27FC236}">
                <a16:creationId xmlns:a16="http://schemas.microsoft.com/office/drawing/2014/main" id="{D6B305C3-DCD1-47BA-97EF-A08694811CC9}"/>
              </a:ext>
            </a:extLst>
          </p:cNvPr>
          <p:cNvPicPr>
            <a:picLocks noChangeAspect="1"/>
          </p:cNvPicPr>
          <p:nvPr/>
        </p:nvPicPr>
        <p:blipFill rotWithShape="1">
          <a:blip r:embed="rId3"/>
          <a:srcRect l="7180" t="2824" r="69975" b="50264"/>
          <a:stretch/>
        </p:blipFill>
        <p:spPr>
          <a:xfrm>
            <a:off x="6229588" y="894448"/>
            <a:ext cx="2011764" cy="2072036"/>
          </a:xfrm>
          <a:prstGeom prst="rect">
            <a:avLst/>
          </a:prstGeom>
        </p:spPr>
      </p:pic>
      <p:pic>
        <p:nvPicPr>
          <p:cNvPr id="6" name="Picture 5">
            <a:extLst>
              <a:ext uri="{FF2B5EF4-FFF2-40B4-BE49-F238E27FC236}">
                <a16:creationId xmlns:a16="http://schemas.microsoft.com/office/drawing/2014/main" id="{7149C3E5-D583-4077-B18E-9F28324186BA}"/>
              </a:ext>
            </a:extLst>
          </p:cNvPr>
          <p:cNvPicPr>
            <a:picLocks noChangeAspect="1"/>
          </p:cNvPicPr>
          <p:nvPr/>
        </p:nvPicPr>
        <p:blipFill rotWithShape="1">
          <a:blip r:embed="rId3"/>
          <a:srcRect l="51918" t="2824" r="29046" b="51816"/>
          <a:stretch/>
        </p:blipFill>
        <p:spPr>
          <a:xfrm>
            <a:off x="6229588" y="3232757"/>
            <a:ext cx="1574889" cy="1882140"/>
          </a:xfrm>
          <a:prstGeom prst="rect">
            <a:avLst/>
          </a:prstGeom>
        </p:spPr>
      </p:pic>
      <p:pic>
        <p:nvPicPr>
          <p:cNvPr id="7" name="Picture 6">
            <a:extLst>
              <a:ext uri="{FF2B5EF4-FFF2-40B4-BE49-F238E27FC236}">
                <a16:creationId xmlns:a16="http://schemas.microsoft.com/office/drawing/2014/main" id="{3CAEAF38-4704-4D88-AE74-E62D442E2971}"/>
              </a:ext>
            </a:extLst>
          </p:cNvPr>
          <p:cNvPicPr>
            <a:picLocks noChangeAspect="1"/>
          </p:cNvPicPr>
          <p:nvPr/>
        </p:nvPicPr>
        <p:blipFill>
          <a:blip r:embed="rId4"/>
          <a:stretch>
            <a:fillRect/>
          </a:stretch>
        </p:blipFill>
        <p:spPr>
          <a:xfrm>
            <a:off x="3775715" y="1827175"/>
            <a:ext cx="2724300" cy="2043225"/>
          </a:xfrm>
          <a:prstGeom prst="rect">
            <a:avLst/>
          </a:prstGeom>
        </p:spPr>
      </p:pic>
    </p:spTree>
    <p:extLst>
      <p:ext uri="{BB962C8B-B14F-4D97-AF65-F5344CB8AC3E}">
        <p14:creationId xmlns:p14="http://schemas.microsoft.com/office/powerpoint/2010/main" val="1017441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0D10464-17EE-4EF2-9CDA-38BE480B8C61}"/>
              </a:ext>
            </a:extLst>
          </p:cNvPr>
          <p:cNvSpPr>
            <a:spLocks noGrp="1"/>
          </p:cNvSpPr>
          <p:nvPr>
            <p:ph type="body" sz="quarter" idx="11"/>
          </p:nvPr>
        </p:nvSpPr>
        <p:spPr/>
        <p:txBody>
          <a:bodyPr/>
          <a:lstStyle/>
          <a:p>
            <a:r>
              <a:rPr lang="en-US" sz="2000" dirty="0"/>
              <a:t>Introduction</a:t>
            </a:r>
          </a:p>
          <a:p>
            <a:r>
              <a:rPr lang="en-US" sz="2000" dirty="0"/>
              <a:t>2018 Papers Analysis</a:t>
            </a:r>
            <a:r>
              <a:rPr lang="en-US" sz="1200" dirty="0"/>
              <a:t> by LDA and LSA</a:t>
            </a:r>
          </a:p>
          <a:p>
            <a:r>
              <a:rPr lang="en-US" sz="2000" dirty="0"/>
              <a:t>Model Applicability</a:t>
            </a:r>
          </a:p>
          <a:p>
            <a:r>
              <a:rPr lang="en-US" sz="2000" b="1" dirty="0">
                <a:solidFill>
                  <a:srgbClr val="005F83"/>
                </a:solidFill>
              </a:rPr>
              <a:t>TF-IDF Analysis</a:t>
            </a:r>
          </a:p>
          <a:p>
            <a:r>
              <a:rPr lang="en-US" sz="2000" dirty="0"/>
              <a:t>Perplexity &amp; Insights by Publication</a:t>
            </a:r>
          </a:p>
          <a:p>
            <a:r>
              <a:rPr lang="en-US" sz="2000" dirty="0"/>
              <a:t>Topic Accuracy</a:t>
            </a:r>
          </a:p>
          <a:p>
            <a:r>
              <a:rPr lang="en-US" sz="2000" dirty="0"/>
              <a:t>Conclusions and Ending Points</a:t>
            </a:r>
          </a:p>
          <a:p>
            <a:endParaRPr lang="en-US" sz="2000" dirty="0"/>
          </a:p>
        </p:txBody>
      </p:sp>
      <p:sp>
        <p:nvSpPr>
          <p:cNvPr id="9" name="Text Placeholder 8">
            <a:extLst>
              <a:ext uri="{FF2B5EF4-FFF2-40B4-BE49-F238E27FC236}">
                <a16:creationId xmlns:a16="http://schemas.microsoft.com/office/drawing/2014/main" id="{45EBF104-64B1-4361-9510-55DA72284B12}"/>
              </a:ext>
            </a:extLst>
          </p:cNvPr>
          <p:cNvSpPr>
            <a:spLocks noGrp="1"/>
          </p:cNvSpPr>
          <p:nvPr>
            <p:ph type="body" sz="quarter" idx="12"/>
          </p:nvPr>
        </p:nvSpPr>
        <p:spPr/>
        <p:txBody>
          <a:bodyPr/>
          <a:lstStyle/>
          <a:p>
            <a:r>
              <a:rPr lang="en-US" dirty="0"/>
              <a:t>Outline</a:t>
            </a:r>
          </a:p>
        </p:txBody>
      </p:sp>
    </p:spTree>
    <p:extLst>
      <p:ext uri="{BB962C8B-B14F-4D97-AF65-F5344CB8AC3E}">
        <p14:creationId xmlns:p14="http://schemas.microsoft.com/office/powerpoint/2010/main" val="1823890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E65F33-00DC-4CC0-BD10-582276179348}"/>
              </a:ext>
            </a:extLst>
          </p:cNvPr>
          <p:cNvSpPr>
            <a:spLocks noGrp="1"/>
          </p:cNvSpPr>
          <p:nvPr>
            <p:ph type="body" sz="quarter" idx="12"/>
          </p:nvPr>
        </p:nvSpPr>
        <p:spPr/>
        <p:txBody>
          <a:bodyPr>
            <a:normAutofit fontScale="92500" lnSpcReduction="20000"/>
          </a:bodyPr>
          <a:lstStyle/>
          <a:p>
            <a:r>
              <a:rPr lang="en-US" dirty="0"/>
              <a:t>Term Frequency-Inverse Document Frequency Approach</a:t>
            </a:r>
          </a:p>
          <a:p>
            <a:endParaRPr lang="en-US" dirty="0"/>
          </a:p>
          <a:p>
            <a:endParaRPr lang="en-US" dirty="0"/>
          </a:p>
        </p:txBody>
      </p:sp>
      <p:pic>
        <p:nvPicPr>
          <p:cNvPr id="5" name="Picture 4">
            <a:extLst>
              <a:ext uri="{FF2B5EF4-FFF2-40B4-BE49-F238E27FC236}">
                <a16:creationId xmlns:a16="http://schemas.microsoft.com/office/drawing/2014/main" id="{AFDAEFCC-2ED2-416D-A9AE-83DADCF17F71}"/>
              </a:ext>
            </a:extLst>
          </p:cNvPr>
          <p:cNvPicPr>
            <a:picLocks noChangeAspect="1"/>
          </p:cNvPicPr>
          <p:nvPr/>
        </p:nvPicPr>
        <p:blipFill>
          <a:blip r:embed="rId2"/>
          <a:stretch>
            <a:fillRect/>
          </a:stretch>
        </p:blipFill>
        <p:spPr>
          <a:xfrm>
            <a:off x="396572" y="1406390"/>
            <a:ext cx="3931920" cy="2948940"/>
          </a:xfrm>
          <a:prstGeom prst="rect">
            <a:avLst/>
          </a:prstGeom>
        </p:spPr>
      </p:pic>
      <p:pic>
        <p:nvPicPr>
          <p:cNvPr id="9" name="Picture 8">
            <a:extLst>
              <a:ext uri="{FF2B5EF4-FFF2-40B4-BE49-F238E27FC236}">
                <a16:creationId xmlns:a16="http://schemas.microsoft.com/office/drawing/2014/main" id="{02B20D26-74CF-4030-B20D-D4BF7A3B2803}"/>
              </a:ext>
            </a:extLst>
          </p:cNvPr>
          <p:cNvPicPr>
            <a:picLocks noChangeAspect="1"/>
          </p:cNvPicPr>
          <p:nvPr/>
        </p:nvPicPr>
        <p:blipFill>
          <a:blip r:embed="rId3"/>
          <a:stretch>
            <a:fillRect/>
          </a:stretch>
        </p:blipFill>
        <p:spPr>
          <a:xfrm>
            <a:off x="3985259" y="1406390"/>
            <a:ext cx="3931920" cy="2948940"/>
          </a:xfrm>
          <a:prstGeom prst="rect">
            <a:avLst/>
          </a:prstGeom>
        </p:spPr>
      </p:pic>
    </p:spTree>
    <p:extLst>
      <p:ext uri="{BB962C8B-B14F-4D97-AF65-F5344CB8AC3E}">
        <p14:creationId xmlns:p14="http://schemas.microsoft.com/office/powerpoint/2010/main" val="2299438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B3697B9-04D6-42F1-83FE-2D3F60B1DC12}"/>
              </a:ext>
            </a:extLst>
          </p:cNvPr>
          <p:cNvSpPr>
            <a:spLocks noGrp="1"/>
          </p:cNvSpPr>
          <p:nvPr>
            <p:ph type="body" sz="quarter" idx="11"/>
          </p:nvPr>
        </p:nvSpPr>
        <p:spPr>
          <a:xfrm>
            <a:off x="659305" y="1302545"/>
            <a:ext cx="4026995" cy="2776032"/>
          </a:xfrm>
        </p:spPr>
        <p:txBody>
          <a:bodyPr/>
          <a:lstStyle/>
          <a:p>
            <a:r>
              <a:rPr lang="en-US" dirty="0"/>
              <a:t>Document 7568</a:t>
            </a:r>
          </a:p>
          <a:p>
            <a:pPr lvl="1"/>
            <a:r>
              <a:rPr lang="en-US" dirty="0"/>
              <a:t>On Pareto front</a:t>
            </a:r>
          </a:p>
          <a:p>
            <a:pPr lvl="1"/>
            <a:r>
              <a:rPr lang="en-US" dirty="0"/>
              <a:t>IEEE web search for “cluster language” returns this as well</a:t>
            </a:r>
          </a:p>
        </p:txBody>
      </p:sp>
      <p:sp>
        <p:nvSpPr>
          <p:cNvPr id="10" name="Text Placeholder 9">
            <a:extLst>
              <a:ext uri="{FF2B5EF4-FFF2-40B4-BE49-F238E27FC236}">
                <a16:creationId xmlns:a16="http://schemas.microsoft.com/office/drawing/2014/main" id="{4C86717D-0450-4869-A9FE-35733F0C8AE5}"/>
              </a:ext>
            </a:extLst>
          </p:cNvPr>
          <p:cNvSpPr>
            <a:spLocks noGrp="1"/>
          </p:cNvSpPr>
          <p:nvPr>
            <p:ph type="body" sz="quarter" idx="12"/>
          </p:nvPr>
        </p:nvSpPr>
        <p:spPr/>
        <p:txBody>
          <a:bodyPr/>
          <a:lstStyle/>
          <a:p>
            <a:r>
              <a:rPr lang="en-US" dirty="0"/>
              <a:t>TF-IDF Results</a:t>
            </a:r>
          </a:p>
        </p:txBody>
      </p:sp>
      <p:pic>
        <p:nvPicPr>
          <p:cNvPr id="8" name="Picture 7">
            <a:extLst>
              <a:ext uri="{FF2B5EF4-FFF2-40B4-BE49-F238E27FC236}">
                <a16:creationId xmlns:a16="http://schemas.microsoft.com/office/drawing/2014/main" id="{D7526C39-2730-4465-94F0-8B3B84B9623E}"/>
              </a:ext>
            </a:extLst>
          </p:cNvPr>
          <p:cNvPicPr>
            <a:picLocks noChangeAspect="1"/>
          </p:cNvPicPr>
          <p:nvPr/>
        </p:nvPicPr>
        <p:blipFill>
          <a:blip r:embed="rId2"/>
          <a:stretch>
            <a:fillRect/>
          </a:stretch>
        </p:blipFill>
        <p:spPr>
          <a:xfrm>
            <a:off x="4580756" y="1302545"/>
            <a:ext cx="3931920" cy="2948940"/>
          </a:xfrm>
          <a:prstGeom prst="rect">
            <a:avLst/>
          </a:prstGeom>
        </p:spPr>
      </p:pic>
      <p:sp>
        <p:nvSpPr>
          <p:cNvPr id="11" name="TextBox 10">
            <a:extLst>
              <a:ext uri="{FF2B5EF4-FFF2-40B4-BE49-F238E27FC236}">
                <a16:creationId xmlns:a16="http://schemas.microsoft.com/office/drawing/2014/main" id="{2DA78A9A-0717-4456-A4AD-06032EC021D3}"/>
              </a:ext>
            </a:extLst>
          </p:cNvPr>
          <p:cNvSpPr txBox="1"/>
          <p:nvPr/>
        </p:nvSpPr>
        <p:spPr>
          <a:xfrm>
            <a:off x="548640" y="2851282"/>
            <a:ext cx="3451860" cy="2139047"/>
          </a:xfrm>
          <a:prstGeom prst="rect">
            <a:avLst/>
          </a:prstGeom>
          <a:noFill/>
        </p:spPr>
        <p:txBody>
          <a:bodyPr wrap="square" rtlCol="0">
            <a:spAutoFit/>
          </a:bodyPr>
          <a:lstStyle/>
          <a:p>
            <a:r>
              <a:rPr lang="en-US" sz="700" dirty="0">
                <a:solidFill>
                  <a:srgbClr val="005F83"/>
                </a:solidFill>
              </a:rPr>
              <a:t>We propose topic models for unsupervised cluster matching, which is the task of finding matching between clusters in different domains without correspondence information. For example, the proposed model finds correspondence between document clusters in English and German without alignment information, such as dictionaries and parallel sentences/documents. The proposed model assumes that documents in all languages have a common latent topic structure, and there are potentially infinite number of topic proportion vectors in a latent topic space that is shared by all languages. Each document is generated using one of the topic proportion vectors and language-specific word distributions. By inferring a topic proportion vector used for each document, we can allocate documents in different languages into common clusters, where each cluster is associated with a topic proportion vector. Documents assigned into the same cluster are considered to be matched. We develop an efficient inference procedure for the proposed model based on collapsed Gibbs sampling. The effectiveness of the proposed model is demonstrated with real data sets including multilingual corpora of Wikipedia and product reviews.</a:t>
            </a:r>
          </a:p>
          <a:p>
            <a:pPr algn="r"/>
            <a:br>
              <a:rPr lang="en-US" sz="700" dirty="0">
                <a:solidFill>
                  <a:srgbClr val="005F83"/>
                </a:solidFill>
              </a:rPr>
            </a:br>
            <a:r>
              <a:rPr lang="en-US" sz="700" dirty="0">
                <a:solidFill>
                  <a:srgbClr val="005F83"/>
                </a:solidFill>
              </a:rPr>
              <a:t>T. Iwata, T. </a:t>
            </a:r>
            <a:r>
              <a:rPr lang="en-US" sz="700" dirty="0" err="1">
                <a:solidFill>
                  <a:srgbClr val="005F83"/>
                </a:solidFill>
              </a:rPr>
              <a:t>Hirao</a:t>
            </a:r>
            <a:r>
              <a:rPr lang="en-US" sz="700" dirty="0">
                <a:solidFill>
                  <a:srgbClr val="005F83"/>
                </a:solidFill>
              </a:rPr>
              <a:t> and N. Ueda, "Topic Models for Unsupervised Cluster Matching," in </a:t>
            </a:r>
            <a:r>
              <a:rPr lang="en-US" sz="700" i="1" dirty="0">
                <a:solidFill>
                  <a:srgbClr val="005F83"/>
                </a:solidFill>
              </a:rPr>
              <a:t>IEEE Transactions on Knowledge and Data Engineering</a:t>
            </a:r>
            <a:r>
              <a:rPr lang="en-US" sz="700" dirty="0">
                <a:solidFill>
                  <a:srgbClr val="005F83"/>
                </a:solidFill>
              </a:rPr>
              <a:t>, vol. 30, no. 4, pp. 786-795, April 1 2018.</a:t>
            </a:r>
          </a:p>
        </p:txBody>
      </p:sp>
      <p:cxnSp>
        <p:nvCxnSpPr>
          <p:cNvPr id="13" name="Straight Arrow Connector 12">
            <a:extLst>
              <a:ext uri="{FF2B5EF4-FFF2-40B4-BE49-F238E27FC236}">
                <a16:creationId xmlns:a16="http://schemas.microsoft.com/office/drawing/2014/main" id="{A3533DCB-633A-4F30-81CB-09B5EFB25F28}"/>
              </a:ext>
            </a:extLst>
          </p:cNvPr>
          <p:cNvCxnSpPr/>
          <p:nvPr/>
        </p:nvCxnSpPr>
        <p:spPr>
          <a:xfrm flipH="1">
            <a:off x="7193280" y="1874520"/>
            <a:ext cx="114300" cy="342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5136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BB0B36-01B1-4CAD-87ED-9E6075C6D390}"/>
              </a:ext>
            </a:extLst>
          </p:cNvPr>
          <p:cNvSpPr>
            <a:spLocks noGrp="1"/>
          </p:cNvSpPr>
          <p:nvPr>
            <p:ph type="body" sz="quarter" idx="11"/>
          </p:nvPr>
        </p:nvSpPr>
        <p:spPr/>
        <p:txBody>
          <a:bodyPr/>
          <a:lstStyle/>
          <a:p>
            <a:r>
              <a:rPr lang="en-US" dirty="0"/>
              <a:t>Not useful</a:t>
            </a:r>
          </a:p>
          <a:p>
            <a:r>
              <a:rPr lang="en-US" dirty="0"/>
              <a:t>Nothing more than a basic internet search query</a:t>
            </a:r>
          </a:p>
          <a:p>
            <a:r>
              <a:rPr lang="en-US" dirty="0"/>
              <a:t>As per the algorithm’s design – meant to be fast and simple</a:t>
            </a:r>
          </a:p>
          <a:p>
            <a:r>
              <a:rPr lang="en-US" dirty="0"/>
              <a:t>Will omit for rest of this project</a:t>
            </a:r>
          </a:p>
        </p:txBody>
      </p:sp>
      <p:sp>
        <p:nvSpPr>
          <p:cNvPr id="3" name="Text Placeholder 2">
            <a:extLst>
              <a:ext uri="{FF2B5EF4-FFF2-40B4-BE49-F238E27FC236}">
                <a16:creationId xmlns:a16="http://schemas.microsoft.com/office/drawing/2014/main" id="{41E09467-260C-453F-A650-9102F0917EAE}"/>
              </a:ext>
            </a:extLst>
          </p:cNvPr>
          <p:cNvSpPr>
            <a:spLocks noGrp="1"/>
          </p:cNvSpPr>
          <p:nvPr>
            <p:ph type="body" sz="quarter" idx="12"/>
          </p:nvPr>
        </p:nvSpPr>
        <p:spPr/>
        <p:txBody>
          <a:bodyPr/>
          <a:lstStyle/>
          <a:p>
            <a:r>
              <a:rPr lang="en-US" dirty="0"/>
              <a:t>TFIDF Conclusions</a:t>
            </a:r>
          </a:p>
        </p:txBody>
      </p:sp>
      <p:pic>
        <p:nvPicPr>
          <p:cNvPr id="6" name="Picture 5">
            <a:extLst>
              <a:ext uri="{FF2B5EF4-FFF2-40B4-BE49-F238E27FC236}">
                <a16:creationId xmlns:a16="http://schemas.microsoft.com/office/drawing/2014/main" id="{D767013A-0089-43F2-A137-5987491AF14D}"/>
              </a:ext>
            </a:extLst>
          </p:cNvPr>
          <p:cNvPicPr>
            <a:picLocks noChangeAspect="1"/>
          </p:cNvPicPr>
          <p:nvPr/>
        </p:nvPicPr>
        <p:blipFill>
          <a:blip r:embed="rId2"/>
          <a:stretch>
            <a:fillRect/>
          </a:stretch>
        </p:blipFill>
        <p:spPr>
          <a:xfrm>
            <a:off x="1257300" y="3177720"/>
            <a:ext cx="5356860" cy="1688773"/>
          </a:xfrm>
          <a:prstGeom prst="rect">
            <a:avLst/>
          </a:prstGeom>
        </p:spPr>
      </p:pic>
    </p:spTree>
    <p:extLst>
      <p:ext uri="{BB962C8B-B14F-4D97-AF65-F5344CB8AC3E}">
        <p14:creationId xmlns:p14="http://schemas.microsoft.com/office/powerpoint/2010/main" val="2119669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0D10464-17EE-4EF2-9CDA-38BE480B8C61}"/>
              </a:ext>
            </a:extLst>
          </p:cNvPr>
          <p:cNvSpPr>
            <a:spLocks noGrp="1"/>
          </p:cNvSpPr>
          <p:nvPr>
            <p:ph type="body" sz="quarter" idx="11"/>
          </p:nvPr>
        </p:nvSpPr>
        <p:spPr/>
        <p:txBody>
          <a:bodyPr/>
          <a:lstStyle/>
          <a:p>
            <a:r>
              <a:rPr lang="en-US" sz="2000" dirty="0"/>
              <a:t>Introduction</a:t>
            </a:r>
          </a:p>
          <a:p>
            <a:r>
              <a:rPr lang="en-US" sz="2000" dirty="0"/>
              <a:t>2018 Papers Analysis</a:t>
            </a:r>
            <a:r>
              <a:rPr lang="en-US" sz="1200" dirty="0"/>
              <a:t> by LDA and LSA</a:t>
            </a:r>
          </a:p>
          <a:p>
            <a:r>
              <a:rPr lang="en-US" sz="2000" dirty="0"/>
              <a:t>Model Applicability</a:t>
            </a:r>
          </a:p>
          <a:p>
            <a:r>
              <a:rPr lang="en-US" sz="2000" dirty="0"/>
              <a:t>TF-IDF Analysis</a:t>
            </a:r>
          </a:p>
          <a:p>
            <a:r>
              <a:rPr lang="en-US" sz="2000" b="1" dirty="0">
                <a:solidFill>
                  <a:srgbClr val="005F83"/>
                </a:solidFill>
              </a:rPr>
              <a:t>Perplexity &amp; Insights by Publication</a:t>
            </a:r>
          </a:p>
          <a:p>
            <a:r>
              <a:rPr lang="en-US" sz="2000" dirty="0"/>
              <a:t>Topic Accuracy</a:t>
            </a:r>
          </a:p>
          <a:p>
            <a:r>
              <a:rPr lang="en-US" sz="2000" dirty="0"/>
              <a:t>Conclusions and Ending Points</a:t>
            </a:r>
          </a:p>
          <a:p>
            <a:endParaRPr lang="en-US" sz="2000" dirty="0"/>
          </a:p>
        </p:txBody>
      </p:sp>
      <p:sp>
        <p:nvSpPr>
          <p:cNvPr id="9" name="Text Placeholder 8">
            <a:extLst>
              <a:ext uri="{FF2B5EF4-FFF2-40B4-BE49-F238E27FC236}">
                <a16:creationId xmlns:a16="http://schemas.microsoft.com/office/drawing/2014/main" id="{45EBF104-64B1-4361-9510-55DA72284B12}"/>
              </a:ext>
            </a:extLst>
          </p:cNvPr>
          <p:cNvSpPr>
            <a:spLocks noGrp="1"/>
          </p:cNvSpPr>
          <p:nvPr>
            <p:ph type="body" sz="quarter" idx="12"/>
          </p:nvPr>
        </p:nvSpPr>
        <p:spPr/>
        <p:txBody>
          <a:bodyPr/>
          <a:lstStyle/>
          <a:p>
            <a:r>
              <a:rPr lang="en-US" dirty="0"/>
              <a:t>Outline</a:t>
            </a:r>
          </a:p>
        </p:txBody>
      </p:sp>
    </p:spTree>
    <p:extLst>
      <p:ext uri="{BB962C8B-B14F-4D97-AF65-F5344CB8AC3E}">
        <p14:creationId xmlns:p14="http://schemas.microsoft.com/office/powerpoint/2010/main" val="4100343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67DC702-EADE-4CCC-94B4-34CFA0CAB7CE}"/>
              </a:ext>
            </a:extLst>
          </p:cNvPr>
          <p:cNvSpPr>
            <a:spLocks noGrp="1"/>
          </p:cNvSpPr>
          <p:nvPr>
            <p:ph type="body" sz="quarter" idx="12"/>
          </p:nvPr>
        </p:nvSpPr>
        <p:spPr/>
        <p:txBody>
          <a:bodyPr/>
          <a:lstStyle/>
          <a:p>
            <a:r>
              <a:rPr lang="en-US" dirty="0"/>
              <a:t>Perplexity for Journals and Transactions</a:t>
            </a:r>
          </a:p>
          <a:p>
            <a:endParaRPr lang="en-US" dirty="0"/>
          </a:p>
        </p:txBody>
      </p:sp>
      <p:pic>
        <p:nvPicPr>
          <p:cNvPr id="7" name="Picture 6">
            <a:extLst>
              <a:ext uri="{FF2B5EF4-FFF2-40B4-BE49-F238E27FC236}">
                <a16:creationId xmlns:a16="http://schemas.microsoft.com/office/drawing/2014/main" id="{F922735F-D185-4C42-9D80-E0D523A97923}"/>
              </a:ext>
            </a:extLst>
          </p:cNvPr>
          <p:cNvPicPr>
            <a:picLocks noChangeAspect="1"/>
          </p:cNvPicPr>
          <p:nvPr/>
        </p:nvPicPr>
        <p:blipFill>
          <a:blip r:embed="rId2"/>
          <a:stretch>
            <a:fillRect/>
          </a:stretch>
        </p:blipFill>
        <p:spPr>
          <a:xfrm>
            <a:off x="236165" y="1752600"/>
            <a:ext cx="4114800" cy="3086100"/>
          </a:xfrm>
          <a:prstGeom prst="rect">
            <a:avLst/>
          </a:prstGeom>
        </p:spPr>
      </p:pic>
      <p:pic>
        <p:nvPicPr>
          <p:cNvPr id="9" name="Picture 8">
            <a:extLst>
              <a:ext uri="{FF2B5EF4-FFF2-40B4-BE49-F238E27FC236}">
                <a16:creationId xmlns:a16="http://schemas.microsoft.com/office/drawing/2014/main" id="{8B93FE5D-100D-4066-9C23-E427BA5CE8C7}"/>
              </a:ext>
            </a:extLst>
          </p:cNvPr>
          <p:cNvPicPr>
            <a:picLocks noChangeAspect="1"/>
          </p:cNvPicPr>
          <p:nvPr/>
        </p:nvPicPr>
        <p:blipFill rotWithShape="1">
          <a:blip r:embed="rId3"/>
          <a:srcRect r="44814"/>
          <a:stretch/>
        </p:blipFill>
        <p:spPr>
          <a:xfrm>
            <a:off x="4350965" y="1752600"/>
            <a:ext cx="2270815" cy="3086100"/>
          </a:xfrm>
          <a:prstGeom prst="rect">
            <a:avLst/>
          </a:prstGeom>
        </p:spPr>
      </p:pic>
      <p:pic>
        <p:nvPicPr>
          <p:cNvPr id="12" name="Picture 11">
            <a:extLst>
              <a:ext uri="{FF2B5EF4-FFF2-40B4-BE49-F238E27FC236}">
                <a16:creationId xmlns:a16="http://schemas.microsoft.com/office/drawing/2014/main" id="{90DF294D-2BEF-4F95-B268-C70983CB8470}"/>
              </a:ext>
            </a:extLst>
          </p:cNvPr>
          <p:cNvPicPr>
            <a:picLocks noChangeAspect="1"/>
          </p:cNvPicPr>
          <p:nvPr/>
        </p:nvPicPr>
        <p:blipFill rotWithShape="1">
          <a:blip r:embed="rId3"/>
          <a:srcRect l="51668" b="28642"/>
          <a:stretch/>
        </p:blipFill>
        <p:spPr>
          <a:xfrm>
            <a:off x="6476999" y="1752600"/>
            <a:ext cx="1988765" cy="2202180"/>
          </a:xfrm>
          <a:prstGeom prst="rect">
            <a:avLst/>
          </a:prstGeom>
        </p:spPr>
      </p:pic>
    </p:spTree>
    <p:extLst>
      <p:ext uri="{BB962C8B-B14F-4D97-AF65-F5344CB8AC3E}">
        <p14:creationId xmlns:p14="http://schemas.microsoft.com/office/powerpoint/2010/main" val="1646916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B5E789-5BC9-4F8E-9A84-657734D73D36}"/>
              </a:ext>
            </a:extLst>
          </p:cNvPr>
          <p:cNvPicPr>
            <a:picLocks noChangeAspect="1"/>
          </p:cNvPicPr>
          <p:nvPr/>
        </p:nvPicPr>
        <p:blipFill rotWithShape="1">
          <a:blip r:embed="rId2"/>
          <a:srcRect r="40632"/>
          <a:stretch/>
        </p:blipFill>
        <p:spPr>
          <a:xfrm>
            <a:off x="4352788" y="1750046"/>
            <a:ext cx="2442867" cy="3086100"/>
          </a:xfrm>
          <a:prstGeom prst="rect">
            <a:avLst/>
          </a:prstGeom>
        </p:spPr>
      </p:pic>
      <p:pic>
        <p:nvPicPr>
          <p:cNvPr id="5" name="Picture 4">
            <a:extLst>
              <a:ext uri="{FF2B5EF4-FFF2-40B4-BE49-F238E27FC236}">
                <a16:creationId xmlns:a16="http://schemas.microsoft.com/office/drawing/2014/main" id="{82B335F5-F624-4E6E-8288-98DA3825F132}"/>
              </a:ext>
            </a:extLst>
          </p:cNvPr>
          <p:cNvPicPr>
            <a:picLocks noChangeAspect="1"/>
          </p:cNvPicPr>
          <p:nvPr/>
        </p:nvPicPr>
        <p:blipFill>
          <a:blip r:embed="rId3"/>
          <a:stretch>
            <a:fillRect/>
          </a:stretch>
        </p:blipFill>
        <p:spPr>
          <a:xfrm>
            <a:off x="237988" y="1750046"/>
            <a:ext cx="4114800" cy="3086100"/>
          </a:xfrm>
          <a:prstGeom prst="rect">
            <a:avLst/>
          </a:prstGeom>
        </p:spPr>
      </p:pic>
      <p:pic>
        <p:nvPicPr>
          <p:cNvPr id="6" name="Picture 5">
            <a:extLst>
              <a:ext uri="{FF2B5EF4-FFF2-40B4-BE49-F238E27FC236}">
                <a16:creationId xmlns:a16="http://schemas.microsoft.com/office/drawing/2014/main" id="{9AA95AC9-A495-4556-BDF7-69761D85B338}"/>
              </a:ext>
            </a:extLst>
          </p:cNvPr>
          <p:cNvPicPr>
            <a:picLocks noChangeAspect="1"/>
          </p:cNvPicPr>
          <p:nvPr/>
        </p:nvPicPr>
        <p:blipFill rotWithShape="1">
          <a:blip r:embed="rId2"/>
          <a:srcRect l="52970" t="35009" b="40525"/>
          <a:stretch/>
        </p:blipFill>
        <p:spPr>
          <a:xfrm>
            <a:off x="6532418" y="2854600"/>
            <a:ext cx="1935170" cy="755072"/>
          </a:xfrm>
          <a:prstGeom prst="rect">
            <a:avLst/>
          </a:prstGeom>
        </p:spPr>
      </p:pic>
      <p:sp>
        <p:nvSpPr>
          <p:cNvPr id="7" name="Text Placeholder 15">
            <a:extLst>
              <a:ext uri="{FF2B5EF4-FFF2-40B4-BE49-F238E27FC236}">
                <a16:creationId xmlns:a16="http://schemas.microsoft.com/office/drawing/2014/main" id="{66A5007E-BDB4-4BF6-9E67-103C0CA92F80}"/>
              </a:ext>
            </a:extLst>
          </p:cNvPr>
          <p:cNvSpPr>
            <a:spLocks noGrp="1"/>
          </p:cNvSpPr>
          <p:nvPr>
            <p:ph type="body" sz="quarter" idx="12"/>
          </p:nvPr>
        </p:nvSpPr>
        <p:spPr>
          <a:xfrm>
            <a:off x="824157" y="392933"/>
            <a:ext cx="8184662" cy="743999"/>
          </a:xfrm>
        </p:spPr>
        <p:txBody>
          <a:bodyPr/>
          <a:lstStyle/>
          <a:p>
            <a:r>
              <a:rPr lang="en-US" dirty="0"/>
              <a:t>Perplexity for Journals and Transactions</a:t>
            </a:r>
          </a:p>
          <a:p>
            <a:endParaRPr lang="en-US" dirty="0"/>
          </a:p>
        </p:txBody>
      </p:sp>
    </p:spTree>
    <p:extLst>
      <p:ext uri="{BB962C8B-B14F-4D97-AF65-F5344CB8AC3E}">
        <p14:creationId xmlns:p14="http://schemas.microsoft.com/office/powerpoint/2010/main" val="634552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12646D0-CF02-4B85-B92A-69ECCFA2DF8E}"/>
              </a:ext>
            </a:extLst>
          </p:cNvPr>
          <p:cNvSpPr>
            <a:spLocks noGrp="1"/>
          </p:cNvSpPr>
          <p:nvPr>
            <p:ph type="body" sz="quarter" idx="12"/>
          </p:nvPr>
        </p:nvSpPr>
        <p:spPr/>
        <p:txBody>
          <a:bodyPr/>
          <a:lstStyle/>
          <a:p>
            <a:r>
              <a:rPr lang="en-US" dirty="0"/>
              <a:t>IEEE Sensors Journal Insights</a:t>
            </a:r>
          </a:p>
          <a:p>
            <a:endParaRPr lang="en-US" dirty="0"/>
          </a:p>
        </p:txBody>
      </p:sp>
      <p:pic>
        <p:nvPicPr>
          <p:cNvPr id="5" name="Picture 4">
            <a:extLst>
              <a:ext uri="{FF2B5EF4-FFF2-40B4-BE49-F238E27FC236}">
                <a16:creationId xmlns:a16="http://schemas.microsoft.com/office/drawing/2014/main" id="{C15A241F-9879-4918-AF18-669EA018AA7B}"/>
              </a:ext>
            </a:extLst>
          </p:cNvPr>
          <p:cNvPicPr>
            <a:picLocks noChangeAspect="1"/>
          </p:cNvPicPr>
          <p:nvPr/>
        </p:nvPicPr>
        <p:blipFill>
          <a:blip r:embed="rId2"/>
          <a:stretch>
            <a:fillRect/>
          </a:stretch>
        </p:blipFill>
        <p:spPr>
          <a:xfrm>
            <a:off x="274320" y="1392554"/>
            <a:ext cx="4167806" cy="3125855"/>
          </a:xfrm>
          <a:prstGeom prst="rect">
            <a:avLst/>
          </a:prstGeom>
        </p:spPr>
      </p:pic>
      <p:pic>
        <p:nvPicPr>
          <p:cNvPr id="7" name="Picture 6">
            <a:extLst>
              <a:ext uri="{FF2B5EF4-FFF2-40B4-BE49-F238E27FC236}">
                <a16:creationId xmlns:a16="http://schemas.microsoft.com/office/drawing/2014/main" id="{8287E571-08CB-45F5-9A75-E103E61B312B}"/>
              </a:ext>
            </a:extLst>
          </p:cNvPr>
          <p:cNvPicPr>
            <a:picLocks noChangeAspect="1"/>
          </p:cNvPicPr>
          <p:nvPr/>
        </p:nvPicPr>
        <p:blipFill>
          <a:blip r:embed="rId3"/>
          <a:stretch>
            <a:fillRect/>
          </a:stretch>
        </p:blipFill>
        <p:spPr>
          <a:xfrm>
            <a:off x="4176094" y="1363979"/>
            <a:ext cx="4205906" cy="3154430"/>
          </a:xfrm>
          <a:prstGeom prst="rect">
            <a:avLst/>
          </a:prstGeom>
        </p:spPr>
      </p:pic>
      <p:sp>
        <p:nvSpPr>
          <p:cNvPr id="8" name="TextBox 7">
            <a:extLst>
              <a:ext uri="{FF2B5EF4-FFF2-40B4-BE49-F238E27FC236}">
                <a16:creationId xmlns:a16="http://schemas.microsoft.com/office/drawing/2014/main" id="{A997243C-F1C9-482C-93DD-30B08B3F9EAF}"/>
              </a:ext>
            </a:extLst>
          </p:cNvPr>
          <p:cNvSpPr txBox="1"/>
          <p:nvPr/>
        </p:nvSpPr>
        <p:spPr>
          <a:xfrm>
            <a:off x="762000" y="1110855"/>
            <a:ext cx="3360420" cy="307777"/>
          </a:xfrm>
          <a:prstGeom prst="rect">
            <a:avLst/>
          </a:prstGeom>
          <a:noFill/>
        </p:spPr>
        <p:txBody>
          <a:bodyPr wrap="square" rtlCol="0">
            <a:spAutoFit/>
          </a:bodyPr>
          <a:lstStyle/>
          <a:p>
            <a:pPr algn="ctr"/>
            <a:r>
              <a:rPr lang="en-US" sz="1400" b="1" dirty="0">
                <a:solidFill>
                  <a:srgbClr val="509E2F"/>
                </a:solidFill>
              </a:rPr>
              <a:t>Recommended 70 Topic LDA Model</a:t>
            </a:r>
          </a:p>
        </p:txBody>
      </p:sp>
      <p:sp>
        <p:nvSpPr>
          <p:cNvPr id="9" name="TextBox 8">
            <a:extLst>
              <a:ext uri="{FF2B5EF4-FFF2-40B4-BE49-F238E27FC236}">
                <a16:creationId xmlns:a16="http://schemas.microsoft.com/office/drawing/2014/main" id="{A5FEEA97-3818-45AC-8D1E-5DDADF48081A}"/>
              </a:ext>
            </a:extLst>
          </p:cNvPr>
          <p:cNvSpPr txBox="1"/>
          <p:nvPr/>
        </p:nvSpPr>
        <p:spPr>
          <a:xfrm>
            <a:off x="4731853" y="1110855"/>
            <a:ext cx="3360420" cy="307777"/>
          </a:xfrm>
          <a:prstGeom prst="rect">
            <a:avLst/>
          </a:prstGeom>
          <a:noFill/>
        </p:spPr>
        <p:txBody>
          <a:bodyPr wrap="square" rtlCol="0">
            <a:spAutoFit/>
          </a:bodyPr>
          <a:lstStyle/>
          <a:p>
            <a:pPr algn="ctr"/>
            <a:r>
              <a:rPr lang="en-US" sz="1400" b="1" dirty="0">
                <a:solidFill>
                  <a:srgbClr val="509E2F"/>
                </a:solidFill>
              </a:rPr>
              <a:t>Simplified 20 Topic LDA Model</a:t>
            </a:r>
          </a:p>
        </p:txBody>
      </p:sp>
    </p:spTree>
    <p:extLst>
      <p:ext uri="{BB962C8B-B14F-4D97-AF65-F5344CB8AC3E}">
        <p14:creationId xmlns:p14="http://schemas.microsoft.com/office/powerpoint/2010/main" val="4162465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8FFB0A-56DF-487B-B9AE-4BAAD7608DFB}"/>
              </a:ext>
            </a:extLst>
          </p:cNvPr>
          <p:cNvPicPr>
            <a:picLocks noChangeAspect="1"/>
          </p:cNvPicPr>
          <p:nvPr/>
        </p:nvPicPr>
        <p:blipFill rotWithShape="1">
          <a:blip r:embed="rId2"/>
          <a:srcRect r="1945"/>
          <a:stretch/>
        </p:blipFill>
        <p:spPr>
          <a:xfrm>
            <a:off x="4514195" y="1926700"/>
            <a:ext cx="4195465" cy="2118360"/>
          </a:xfrm>
          <a:prstGeom prst="rect">
            <a:avLst/>
          </a:prstGeom>
        </p:spPr>
      </p:pic>
      <p:pic>
        <p:nvPicPr>
          <p:cNvPr id="5" name="Picture 4">
            <a:extLst>
              <a:ext uri="{FF2B5EF4-FFF2-40B4-BE49-F238E27FC236}">
                <a16:creationId xmlns:a16="http://schemas.microsoft.com/office/drawing/2014/main" id="{2D084CED-717B-41F6-A019-DC375CF3391C}"/>
              </a:ext>
            </a:extLst>
          </p:cNvPr>
          <p:cNvPicPr>
            <a:picLocks noChangeAspect="1"/>
          </p:cNvPicPr>
          <p:nvPr/>
        </p:nvPicPr>
        <p:blipFill>
          <a:blip r:embed="rId3"/>
          <a:stretch>
            <a:fillRect/>
          </a:stretch>
        </p:blipFill>
        <p:spPr>
          <a:xfrm>
            <a:off x="641277" y="1155956"/>
            <a:ext cx="3525186" cy="2643889"/>
          </a:xfrm>
          <a:prstGeom prst="rect">
            <a:avLst/>
          </a:prstGeom>
        </p:spPr>
      </p:pic>
      <p:sp>
        <p:nvSpPr>
          <p:cNvPr id="7" name="TextBox 6">
            <a:extLst>
              <a:ext uri="{FF2B5EF4-FFF2-40B4-BE49-F238E27FC236}">
                <a16:creationId xmlns:a16="http://schemas.microsoft.com/office/drawing/2014/main" id="{05A10148-B931-41BD-9B1F-D4C34E7BD388}"/>
              </a:ext>
            </a:extLst>
          </p:cNvPr>
          <p:cNvSpPr txBox="1"/>
          <p:nvPr/>
        </p:nvSpPr>
        <p:spPr>
          <a:xfrm>
            <a:off x="5059679" y="1166279"/>
            <a:ext cx="2973779" cy="784830"/>
          </a:xfrm>
          <a:prstGeom prst="rect">
            <a:avLst/>
          </a:prstGeom>
          <a:noFill/>
        </p:spPr>
        <p:txBody>
          <a:bodyPr wrap="square" rtlCol="0">
            <a:spAutoFit/>
          </a:bodyPr>
          <a:lstStyle/>
          <a:p>
            <a:r>
              <a:rPr lang="en-US" sz="900" b="1" u="sng" dirty="0">
                <a:solidFill>
                  <a:srgbClr val="003B49"/>
                </a:solidFill>
              </a:rPr>
              <a:t>Abstract</a:t>
            </a:r>
          </a:p>
          <a:p>
            <a:r>
              <a:rPr lang="en-US" sz="900" dirty="0">
                <a:solidFill>
                  <a:srgbClr val="003B49"/>
                </a:solidFill>
              </a:rPr>
              <a:t>Provides a listing of current society officers.</a:t>
            </a:r>
          </a:p>
          <a:p>
            <a:endParaRPr lang="en-US" sz="900" dirty="0">
              <a:solidFill>
                <a:srgbClr val="003B49"/>
              </a:solidFill>
            </a:endParaRPr>
          </a:p>
          <a:p>
            <a:pPr algn="r"/>
            <a:r>
              <a:rPr lang="en-US" sz="900" dirty="0">
                <a:solidFill>
                  <a:srgbClr val="003B49"/>
                </a:solidFill>
              </a:rPr>
              <a:t>"IEEE Sensors Journal publication information," in </a:t>
            </a:r>
            <a:r>
              <a:rPr lang="en-US" sz="900" i="1" dirty="0">
                <a:solidFill>
                  <a:srgbClr val="003B49"/>
                </a:solidFill>
              </a:rPr>
              <a:t>IEEE Sensors Journal</a:t>
            </a:r>
            <a:r>
              <a:rPr lang="en-US" sz="900" dirty="0">
                <a:solidFill>
                  <a:srgbClr val="003B49"/>
                </a:solidFill>
              </a:rPr>
              <a:t>, vol. 9, no. 11, pp. C2-C2, Nov. 2009.</a:t>
            </a:r>
          </a:p>
        </p:txBody>
      </p:sp>
      <p:pic>
        <p:nvPicPr>
          <p:cNvPr id="8" name="Picture 7">
            <a:extLst>
              <a:ext uri="{FF2B5EF4-FFF2-40B4-BE49-F238E27FC236}">
                <a16:creationId xmlns:a16="http://schemas.microsoft.com/office/drawing/2014/main" id="{D5B4218B-29F7-48D7-9215-FB4EF219217C}"/>
              </a:ext>
            </a:extLst>
          </p:cNvPr>
          <p:cNvPicPr>
            <a:picLocks noChangeAspect="1"/>
          </p:cNvPicPr>
          <p:nvPr/>
        </p:nvPicPr>
        <p:blipFill rotWithShape="1">
          <a:blip r:embed="rId4"/>
          <a:srcRect t="76818"/>
          <a:stretch/>
        </p:blipFill>
        <p:spPr>
          <a:xfrm>
            <a:off x="308289" y="3945657"/>
            <a:ext cx="4205906" cy="731269"/>
          </a:xfrm>
          <a:prstGeom prst="rect">
            <a:avLst/>
          </a:prstGeom>
        </p:spPr>
      </p:pic>
      <p:sp>
        <p:nvSpPr>
          <p:cNvPr id="11" name="Text Placeholder 10">
            <a:extLst>
              <a:ext uri="{FF2B5EF4-FFF2-40B4-BE49-F238E27FC236}">
                <a16:creationId xmlns:a16="http://schemas.microsoft.com/office/drawing/2014/main" id="{BE2196A6-F983-4686-AE28-4CC47EC29E69}"/>
              </a:ext>
            </a:extLst>
          </p:cNvPr>
          <p:cNvSpPr>
            <a:spLocks noGrp="1"/>
          </p:cNvSpPr>
          <p:nvPr>
            <p:ph type="body" sz="quarter" idx="12"/>
          </p:nvPr>
        </p:nvSpPr>
        <p:spPr/>
        <p:txBody>
          <a:bodyPr/>
          <a:lstStyle/>
          <a:p>
            <a:r>
              <a:rPr lang="en-US" dirty="0"/>
              <a:t>Topic 15 </a:t>
            </a:r>
            <a:r>
              <a:rPr lang="en-US" sz="2000" dirty="0"/>
              <a:t>(Primary Topic of Docs 1, 14, 58, 90…)</a:t>
            </a:r>
          </a:p>
          <a:p>
            <a:endParaRPr lang="en-US" dirty="0"/>
          </a:p>
        </p:txBody>
      </p:sp>
    </p:spTree>
    <p:extLst>
      <p:ext uri="{BB962C8B-B14F-4D97-AF65-F5344CB8AC3E}">
        <p14:creationId xmlns:p14="http://schemas.microsoft.com/office/powerpoint/2010/main" val="1338935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7E40CC-9183-499B-83D6-E73114C2DF57}"/>
              </a:ext>
            </a:extLst>
          </p:cNvPr>
          <p:cNvSpPr>
            <a:spLocks noGrp="1"/>
          </p:cNvSpPr>
          <p:nvPr>
            <p:ph type="body" sz="quarter" idx="11"/>
          </p:nvPr>
        </p:nvSpPr>
        <p:spPr/>
        <p:txBody>
          <a:bodyPr/>
          <a:lstStyle/>
          <a:p>
            <a:r>
              <a:rPr lang="en-US" dirty="0"/>
              <a:t>How similar are papers published in journals?</a:t>
            </a:r>
          </a:p>
          <a:p>
            <a:r>
              <a:rPr lang="en-US" dirty="0"/>
              <a:t>Can papers be neatly clustered by subject matter?</a:t>
            </a:r>
          </a:p>
          <a:p>
            <a:r>
              <a:rPr lang="en-US" dirty="0"/>
              <a:t>Do Journals and Transactions vary more or less than Conference and Workshop Proceedings?</a:t>
            </a:r>
          </a:p>
          <a:p>
            <a:r>
              <a:rPr lang="en-US" dirty="0"/>
              <a:t>Is this kind of clustering a useful tool for researchers?</a:t>
            </a:r>
          </a:p>
          <a:p>
            <a:endParaRPr lang="en-US" dirty="0"/>
          </a:p>
        </p:txBody>
      </p:sp>
      <p:sp>
        <p:nvSpPr>
          <p:cNvPr id="3" name="Text Placeholder 2">
            <a:extLst>
              <a:ext uri="{FF2B5EF4-FFF2-40B4-BE49-F238E27FC236}">
                <a16:creationId xmlns:a16="http://schemas.microsoft.com/office/drawing/2014/main" id="{BC804EE2-C759-46D8-8E4E-D379E873CC6A}"/>
              </a:ext>
            </a:extLst>
          </p:cNvPr>
          <p:cNvSpPr>
            <a:spLocks noGrp="1"/>
          </p:cNvSpPr>
          <p:nvPr>
            <p:ph type="body" sz="quarter" idx="12"/>
          </p:nvPr>
        </p:nvSpPr>
        <p:spPr/>
        <p:txBody>
          <a:bodyPr/>
          <a:lstStyle/>
          <a:p>
            <a:r>
              <a:rPr lang="en-US" dirty="0"/>
              <a:t>Questions/Goals</a:t>
            </a:r>
          </a:p>
        </p:txBody>
      </p:sp>
    </p:spTree>
    <p:extLst>
      <p:ext uri="{BB962C8B-B14F-4D97-AF65-F5344CB8AC3E}">
        <p14:creationId xmlns:p14="http://schemas.microsoft.com/office/powerpoint/2010/main" val="3487207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BF13FA2-0CBD-452F-A937-9D793BCAA8F9}"/>
              </a:ext>
            </a:extLst>
          </p:cNvPr>
          <p:cNvSpPr>
            <a:spLocks noGrp="1"/>
          </p:cNvSpPr>
          <p:nvPr>
            <p:ph type="body" sz="quarter" idx="12"/>
          </p:nvPr>
        </p:nvSpPr>
        <p:spPr/>
        <p:txBody>
          <a:bodyPr/>
          <a:lstStyle/>
          <a:p>
            <a:r>
              <a:rPr lang="en-US" dirty="0"/>
              <a:t>Topic 19 </a:t>
            </a:r>
            <a:r>
              <a:rPr lang="en-US" sz="2000" dirty="0"/>
              <a:t>(Primary Topic of Doc 9)</a:t>
            </a:r>
          </a:p>
          <a:p>
            <a:endParaRPr lang="en-US" dirty="0"/>
          </a:p>
        </p:txBody>
      </p:sp>
      <p:pic>
        <p:nvPicPr>
          <p:cNvPr id="5" name="Picture 4">
            <a:extLst>
              <a:ext uri="{FF2B5EF4-FFF2-40B4-BE49-F238E27FC236}">
                <a16:creationId xmlns:a16="http://schemas.microsoft.com/office/drawing/2014/main" id="{2D084CED-717B-41F6-A019-DC375CF3391C}"/>
              </a:ext>
            </a:extLst>
          </p:cNvPr>
          <p:cNvPicPr>
            <a:picLocks noChangeAspect="1"/>
          </p:cNvPicPr>
          <p:nvPr/>
        </p:nvPicPr>
        <p:blipFill>
          <a:blip r:embed="rId2"/>
          <a:stretch>
            <a:fillRect/>
          </a:stretch>
        </p:blipFill>
        <p:spPr>
          <a:xfrm>
            <a:off x="641277" y="1155956"/>
            <a:ext cx="3525185" cy="2643889"/>
          </a:xfrm>
          <a:prstGeom prst="rect">
            <a:avLst/>
          </a:prstGeom>
        </p:spPr>
      </p:pic>
      <p:sp>
        <p:nvSpPr>
          <p:cNvPr id="7" name="TextBox 6">
            <a:extLst>
              <a:ext uri="{FF2B5EF4-FFF2-40B4-BE49-F238E27FC236}">
                <a16:creationId xmlns:a16="http://schemas.microsoft.com/office/drawing/2014/main" id="{05A10148-B931-41BD-9B1F-D4C34E7BD388}"/>
              </a:ext>
            </a:extLst>
          </p:cNvPr>
          <p:cNvSpPr txBox="1"/>
          <p:nvPr/>
        </p:nvSpPr>
        <p:spPr>
          <a:xfrm>
            <a:off x="4786948" y="1505364"/>
            <a:ext cx="3870961" cy="2462213"/>
          </a:xfrm>
          <a:prstGeom prst="rect">
            <a:avLst/>
          </a:prstGeom>
          <a:noFill/>
        </p:spPr>
        <p:txBody>
          <a:bodyPr wrap="square" rtlCol="0">
            <a:spAutoFit/>
          </a:bodyPr>
          <a:lstStyle/>
          <a:p>
            <a:r>
              <a:rPr lang="en-US" sz="700" b="1" u="sng" dirty="0">
                <a:solidFill>
                  <a:srgbClr val="003B49"/>
                </a:solidFill>
              </a:rPr>
              <a:t>Abstract</a:t>
            </a:r>
          </a:p>
          <a:p>
            <a:r>
              <a:rPr lang="en-US" sz="700" dirty="0">
                <a:solidFill>
                  <a:srgbClr val="003B49"/>
                </a:solidFill>
              </a:rPr>
              <a:t>As an extension of wireless sensor network in underwater environment, underwater acoustic sensor networks (UASNs) have caused widespread concern of academia. In UASNs, the efficiency and reliability of data transmission are very challenging due to the complex underwater environment in variety of ocean applications, such as monitoring abnormal submarine oil pipelines. Motivated by the importance of energy consumption in many deployments of UASNs, we therefore propose an energy-efficient data transmission scheme in this paper, called energy-efficiency grid routing based on 3D cubes (EGRCs) in UASNs, considering the complex properties of underwater medium, such as 3D changing topology, high propagation delay, node mobility and density, as well as rotation mechanism of cluster-head nodes. First, the whole network model is regarded as a 3D cube from the grid point of view, and this 3D cube is divided into many small cubes, where a cube is seen as a cluster. In the 3D cube, all the sensor nodes are duty-cycled in the media access control layer. Second, in order to make energy efficient and extend network lifetime, the EGRC shapes an energy consumption model considering residual energy and location of sensor nodes to select the optimal cluster-heads. Moreover, the EGRC utilizes residual energy, locations, and end-to-end delay for searching for the next-hop node to maintain the reliability of data transmission. Simulation validations of the proposed algorithm are carried out to show the effectiveness of EGRC, which performs better than the representative algorithms in terms of energy efficiency, reliability, and end-to-end delay.</a:t>
            </a:r>
          </a:p>
          <a:p>
            <a:pPr algn="r"/>
            <a:endParaRPr lang="en-US" sz="700" dirty="0">
              <a:solidFill>
                <a:srgbClr val="003B49"/>
              </a:solidFill>
            </a:endParaRPr>
          </a:p>
          <a:p>
            <a:pPr algn="r"/>
            <a:r>
              <a:rPr lang="en-US" sz="700" dirty="0">
                <a:solidFill>
                  <a:srgbClr val="003B49"/>
                </a:solidFill>
              </a:rPr>
              <a:t>K. Wang, H. Gao, X. Xu, J. Jiang and D. Yue, "An Energy-Efficient Reliable Data Transmission Scheme for Complex Environmental Monitoring in Underwater Acoustic Sensor Networks," in IEEE Sensors Journal, vol. 16, no. 11, pp. 4051-4062, June1, 2016.</a:t>
            </a:r>
          </a:p>
        </p:txBody>
      </p:sp>
      <p:grpSp>
        <p:nvGrpSpPr>
          <p:cNvPr id="4" name="Group 3">
            <a:extLst>
              <a:ext uri="{FF2B5EF4-FFF2-40B4-BE49-F238E27FC236}">
                <a16:creationId xmlns:a16="http://schemas.microsoft.com/office/drawing/2014/main" id="{8ED5911E-6CA4-4A7D-AAC5-D17EA6805F9C}"/>
              </a:ext>
            </a:extLst>
          </p:cNvPr>
          <p:cNvGrpSpPr/>
          <p:nvPr/>
        </p:nvGrpSpPr>
        <p:grpSpPr>
          <a:xfrm>
            <a:off x="308289" y="3954035"/>
            <a:ext cx="4205906" cy="722891"/>
            <a:chOff x="308289" y="3954035"/>
            <a:chExt cx="4205906" cy="722891"/>
          </a:xfrm>
        </p:grpSpPr>
        <p:pic>
          <p:nvPicPr>
            <p:cNvPr id="9" name="Picture 8">
              <a:extLst>
                <a:ext uri="{FF2B5EF4-FFF2-40B4-BE49-F238E27FC236}">
                  <a16:creationId xmlns:a16="http://schemas.microsoft.com/office/drawing/2014/main" id="{8F83B3A0-582F-447C-9DB7-BD9D90BDCB1B}"/>
                </a:ext>
              </a:extLst>
            </p:cNvPr>
            <p:cNvPicPr>
              <a:picLocks noChangeAspect="1"/>
            </p:cNvPicPr>
            <p:nvPr/>
          </p:nvPicPr>
          <p:blipFill rotWithShape="1">
            <a:blip r:embed="rId3"/>
            <a:srcRect t="84837"/>
            <a:stretch/>
          </p:blipFill>
          <p:spPr>
            <a:xfrm>
              <a:off x="308289" y="4198620"/>
              <a:ext cx="4205906" cy="478306"/>
            </a:xfrm>
            <a:prstGeom prst="rect">
              <a:avLst/>
            </a:prstGeom>
          </p:spPr>
        </p:pic>
        <p:pic>
          <p:nvPicPr>
            <p:cNvPr id="10" name="Picture 9">
              <a:extLst>
                <a:ext uri="{FF2B5EF4-FFF2-40B4-BE49-F238E27FC236}">
                  <a16:creationId xmlns:a16="http://schemas.microsoft.com/office/drawing/2014/main" id="{7D9F8C14-B30A-4515-9D07-4CEF15D6F327}"/>
                </a:ext>
              </a:extLst>
            </p:cNvPr>
            <p:cNvPicPr>
              <a:picLocks noChangeAspect="1"/>
            </p:cNvPicPr>
            <p:nvPr/>
          </p:nvPicPr>
          <p:blipFill rotWithShape="1">
            <a:blip r:embed="rId3"/>
            <a:srcRect t="19543" b="72703"/>
            <a:stretch/>
          </p:blipFill>
          <p:spPr>
            <a:xfrm>
              <a:off x="308289" y="3954035"/>
              <a:ext cx="4205906" cy="244585"/>
            </a:xfrm>
            <a:prstGeom prst="rect">
              <a:avLst/>
            </a:prstGeom>
          </p:spPr>
        </p:pic>
      </p:grpSp>
    </p:spTree>
    <p:extLst>
      <p:ext uri="{BB962C8B-B14F-4D97-AF65-F5344CB8AC3E}">
        <p14:creationId xmlns:p14="http://schemas.microsoft.com/office/powerpoint/2010/main" val="314136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0A275C-203B-4100-A805-5933B20918BA}"/>
              </a:ext>
            </a:extLst>
          </p:cNvPr>
          <p:cNvPicPr>
            <a:picLocks noChangeAspect="1"/>
          </p:cNvPicPr>
          <p:nvPr/>
        </p:nvPicPr>
        <p:blipFill>
          <a:blip r:embed="rId2"/>
          <a:stretch>
            <a:fillRect/>
          </a:stretch>
        </p:blipFill>
        <p:spPr>
          <a:xfrm>
            <a:off x="922277" y="1136932"/>
            <a:ext cx="7193023" cy="2941645"/>
          </a:xfrm>
          <a:prstGeom prst="rect">
            <a:avLst/>
          </a:prstGeom>
        </p:spPr>
      </p:pic>
      <p:sp>
        <p:nvSpPr>
          <p:cNvPr id="12" name="Text Placeholder 11">
            <a:extLst>
              <a:ext uri="{FF2B5EF4-FFF2-40B4-BE49-F238E27FC236}">
                <a16:creationId xmlns:a16="http://schemas.microsoft.com/office/drawing/2014/main" id="{C85BE20E-900C-45F6-A3EC-079133FA01CB}"/>
              </a:ext>
            </a:extLst>
          </p:cNvPr>
          <p:cNvSpPr>
            <a:spLocks noGrp="1"/>
          </p:cNvSpPr>
          <p:nvPr>
            <p:ph type="body" sz="quarter" idx="12"/>
          </p:nvPr>
        </p:nvSpPr>
        <p:spPr/>
        <p:txBody>
          <a:bodyPr/>
          <a:lstStyle/>
          <a:p>
            <a:r>
              <a:rPr lang="en-US" dirty="0"/>
              <a:t>Perplexity by Journal</a:t>
            </a:r>
          </a:p>
        </p:txBody>
      </p:sp>
    </p:spTree>
    <p:extLst>
      <p:ext uri="{BB962C8B-B14F-4D97-AF65-F5344CB8AC3E}">
        <p14:creationId xmlns:p14="http://schemas.microsoft.com/office/powerpoint/2010/main" val="4043719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D8751B-3233-482B-9630-B96C8A723BFB}"/>
              </a:ext>
            </a:extLst>
          </p:cNvPr>
          <p:cNvSpPr>
            <a:spLocks noGrp="1"/>
          </p:cNvSpPr>
          <p:nvPr>
            <p:ph type="body" sz="quarter" idx="11"/>
          </p:nvPr>
        </p:nvSpPr>
        <p:spPr>
          <a:xfrm>
            <a:off x="659305" y="1302545"/>
            <a:ext cx="4194635" cy="2776032"/>
          </a:xfrm>
        </p:spPr>
        <p:txBody>
          <a:bodyPr/>
          <a:lstStyle/>
          <a:p>
            <a:r>
              <a:rPr lang="en-US" sz="2000" dirty="0"/>
              <a:t>Smaller data set ∝ lower perplexity</a:t>
            </a:r>
          </a:p>
          <a:p>
            <a:pPr lvl="1"/>
            <a:r>
              <a:rPr lang="en-US" sz="1600" dirty="0"/>
              <a:t>Magazines vs. All2018</a:t>
            </a:r>
          </a:p>
          <a:p>
            <a:r>
              <a:rPr lang="en-US" sz="2000" dirty="0"/>
              <a:t>Plenty of exceptions though</a:t>
            </a:r>
          </a:p>
          <a:p>
            <a:pPr lvl="1"/>
            <a:r>
              <a:rPr lang="en-US" sz="1600" dirty="0"/>
              <a:t>IEEE Conferences on Power Electronics</a:t>
            </a:r>
          </a:p>
          <a:p>
            <a:endParaRPr lang="en-US" sz="2000" dirty="0"/>
          </a:p>
          <a:p>
            <a:endParaRPr lang="en-US" sz="2000" dirty="0"/>
          </a:p>
          <a:p>
            <a:endParaRPr lang="en-US" sz="2000" dirty="0"/>
          </a:p>
        </p:txBody>
      </p:sp>
      <p:sp>
        <p:nvSpPr>
          <p:cNvPr id="3" name="Text Placeholder 2">
            <a:extLst>
              <a:ext uri="{FF2B5EF4-FFF2-40B4-BE49-F238E27FC236}">
                <a16:creationId xmlns:a16="http://schemas.microsoft.com/office/drawing/2014/main" id="{50C7750D-4D1E-4B1C-AE69-951CA86FF2EB}"/>
              </a:ext>
            </a:extLst>
          </p:cNvPr>
          <p:cNvSpPr>
            <a:spLocks noGrp="1"/>
          </p:cNvSpPr>
          <p:nvPr>
            <p:ph type="body" sz="quarter" idx="12"/>
          </p:nvPr>
        </p:nvSpPr>
        <p:spPr/>
        <p:txBody>
          <a:bodyPr/>
          <a:lstStyle/>
          <a:p>
            <a:r>
              <a:rPr lang="en-US" dirty="0"/>
              <a:t>Data Set Size</a:t>
            </a:r>
          </a:p>
        </p:txBody>
      </p:sp>
      <p:pic>
        <p:nvPicPr>
          <p:cNvPr id="5" name="Picture 4">
            <a:extLst>
              <a:ext uri="{FF2B5EF4-FFF2-40B4-BE49-F238E27FC236}">
                <a16:creationId xmlns:a16="http://schemas.microsoft.com/office/drawing/2014/main" id="{7934FCE6-5806-4B63-B4D2-77A7ECD75CDF}"/>
              </a:ext>
            </a:extLst>
          </p:cNvPr>
          <p:cNvPicPr>
            <a:picLocks noChangeAspect="1"/>
          </p:cNvPicPr>
          <p:nvPr/>
        </p:nvPicPr>
        <p:blipFill>
          <a:blip r:embed="rId2"/>
          <a:stretch>
            <a:fillRect/>
          </a:stretch>
        </p:blipFill>
        <p:spPr>
          <a:xfrm>
            <a:off x="4704231" y="939137"/>
            <a:ext cx="4439769" cy="3139440"/>
          </a:xfrm>
          <a:prstGeom prst="rect">
            <a:avLst/>
          </a:prstGeom>
        </p:spPr>
      </p:pic>
    </p:spTree>
    <p:extLst>
      <p:ext uri="{BB962C8B-B14F-4D97-AF65-F5344CB8AC3E}">
        <p14:creationId xmlns:p14="http://schemas.microsoft.com/office/powerpoint/2010/main" val="3845075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D8751B-3233-482B-9630-B96C8A723BFB}"/>
              </a:ext>
            </a:extLst>
          </p:cNvPr>
          <p:cNvSpPr>
            <a:spLocks noGrp="1"/>
          </p:cNvSpPr>
          <p:nvPr>
            <p:ph type="body" sz="quarter" idx="11"/>
          </p:nvPr>
        </p:nvSpPr>
        <p:spPr>
          <a:xfrm>
            <a:off x="659305" y="1302545"/>
            <a:ext cx="4194635" cy="2776032"/>
          </a:xfrm>
        </p:spPr>
        <p:txBody>
          <a:bodyPr/>
          <a:lstStyle/>
          <a:p>
            <a:r>
              <a:rPr lang="en-US" sz="2000" dirty="0"/>
              <a:t>Smaller data set ∝ lower perplexity</a:t>
            </a:r>
          </a:p>
          <a:p>
            <a:pPr lvl="1"/>
            <a:r>
              <a:rPr lang="en-US" sz="1600" dirty="0"/>
              <a:t>Magazines vs. All2018</a:t>
            </a:r>
          </a:p>
          <a:p>
            <a:r>
              <a:rPr lang="en-US" sz="2000" dirty="0"/>
              <a:t>Plenty of exceptions though</a:t>
            </a:r>
          </a:p>
          <a:p>
            <a:pPr lvl="1"/>
            <a:r>
              <a:rPr lang="en-US" sz="1600" dirty="0"/>
              <a:t>IEEE Conferences on Power Electronics</a:t>
            </a:r>
          </a:p>
          <a:p>
            <a:endParaRPr lang="en-US" sz="2000" dirty="0"/>
          </a:p>
          <a:p>
            <a:endParaRPr lang="en-US" sz="2000" dirty="0"/>
          </a:p>
          <a:p>
            <a:endParaRPr lang="en-US" sz="2000" dirty="0"/>
          </a:p>
        </p:txBody>
      </p:sp>
      <p:sp>
        <p:nvSpPr>
          <p:cNvPr id="3" name="Text Placeholder 2">
            <a:extLst>
              <a:ext uri="{FF2B5EF4-FFF2-40B4-BE49-F238E27FC236}">
                <a16:creationId xmlns:a16="http://schemas.microsoft.com/office/drawing/2014/main" id="{50C7750D-4D1E-4B1C-AE69-951CA86FF2EB}"/>
              </a:ext>
            </a:extLst>
          </p:cNvPr>
          <p:cNvSpPr>
            <a:spLocks noGrp="1"/>
          </p:cNvSpPr>
          <p:nvPr>
            <p:ph type="body" sz="quarter" idx="12"/>
          </p:nvPr>
        </p:nvSpPr>
        <p:spPr/>
        <p:txBody>
          <a:bodyPr/>
          <a:lstStyle/>
          <a:p>
            <a:r>
              <a:rPr lang="en-US" dirty="0"/>
              <a:t>Data Set Size</a:t>
            </a:r>
          </a:p>
        </p:txBody>
      </p:sp>
      <p:pic>
        <p:nvPicPr>
          <p:cNvPr id="5" name="Picture 4">
            <a:extLst>
              <a:ext uri="{FF2B5EF4-FFF2-40B4-BE49-F238E27FC236}">
                <a16:creationId xmlns:a16="http://schemas.microsoft.com/office/drawing/2014/main" id="{7934FCE6-5806-4B63-B4D2-77A7ECD75CDF}"/>
              </a:ext>
            </a:extLst>
          </p:cNvPr>
          <p:cNvPicPr>
            <a:picLocks noChangeAspect="1"/>
          </p:cNvPicPr>
          <p:nvPr/>
        </p:nvPicPr>
        <p:blipFill rotWithShape="1">
          <a:blip r:embed="rId2"/>
          <a:srcRect l="5260"/>
          <a:stretch/>
        </p:blipFill>
        <p:spPr>
          <a:xfrm>
            <a:off x="4937760" y="939137"/>
            <a:ext cx="4206240" cy="3139440"/>
          </a:xfrm>
          <a:prstGeom prst="rect">
            <a:avLst/>
          </a:prstGeom>
        </p:spPr>
      </p:pic>
      <p:pic>
        <p:nvPicPr>
          <p:cNvPr id="8" name="Picture 7">
            <a:extLst>
              <a:ext uri="{FF2B5EF4-FFF2-40B4-BE49-F238E27FC236}">
                <a16:creationId xmlns:a16="http://schemas.microsoft.com/office/drawing/2014/main" id="{8C006802-0437-415C-AF89-688657B98E45}"/>
              </a:ext>
            </a:extLst>
          </p:cNvPr>
          <p:cNvPicPr>
            <a:picLocks noChangeAspect="1"/>
          </p:cNvPicPr>
          <p:nvPr/>
        </p:nvPicPr>
        <p:blipFill>
          <a:blip r:embed="rId3"/>
          <a:stretch>
            <a:fillRect/>
          </a:stretch>
        </p:blipFill>
        <p:spPr>
          <a:xfrm>
            <a:off x="1775732" y="2712719"/>
            <a:ext cx="2896201" cy="2172151"/>
          </a:xfrm>
          <a:prstGeom prst="rect">
            <a:avLst/>
          </a:prstGeom>
        </p:spPr>
      </p:pic>
      <p:sp>
        <p:nvSpPr>
          <p:cNvPr id="4" name="Oval 3">
            <a:extLst>
              <a:ext uri="{FF2B5EF4-FFF2-40B4-BE49-F238E27FC236}">
                <a16:creationId xmlns:a16="http://schemas.microsoft.com/office/drawing/2014/main" id="{98931C40-5103-46AB-801A-28DF4DA53B2F}"/>
              </a:ext>
            </a:extLst>
          </p:cNvPr>
          <p:cNvSpPr/>
          <p:nvPr/>
        </p:nvSpPr>
        <p:spPr>
          <a:xfrm>
            <a:off x="7696200" y="1782196"/>
            <a:ext cx="937260" cy="351404"/>
          </a:xfrm>
          <a:prstGeom prst="ellipse">
            <a:avLst/>
          </a:prstGeom>
          <a:noFill/>
          <a:ln w="19050">
            <a:solidFill>
              <a:srgbClr val="003B4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072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118D33-2816-46F7-A860-06C608936F11}"/>
              </a:ext>
            </a:extLst>
          </p:cNvPr>
          <p:cNvSpPr>
            <a:spLocks noGrp="1"/>
          </p:cNvSpPr>
          <p:nvPr>
            <p:ph type="body" sz="quarter" idx="11"/>
          </p:nvPr>
        </p:nvSpPr>
        <p:spPr/>
        <p:txBody>
          <a:bodyPr/>
          <a:lstStyle/>
          <a:p>
            <a:r>
              <a:rPr lang="en-US" sz="2000" b="1" dirty="0"/>
              <a:t>Not really</a:t>
            </a:r>
          </a:p>
          <a:p>
            <a:r>
              <a:rPr lang="en-US" sz="2000" dirty="0"/>
              <a:t>Journals are more varied</a:t>
            </a:r>
          </a:p>
          <a:p>
            <a:r>
              <a:rPr lang="en-US" sz="2000" dirty="0"/>
              <a:t>Subject matter is far more influential</a:t>
            </a:r>
          </a:p>
        </p:txBody>
      </p:sp>
      <p:sp>
        <p:nvSpPr>
          <p:cNvPr id="3" name="Text Placeholder 2">
            <a:extLst>
              <a:ext uri="{FF2B5EF4-FFF2-40B4-BE49-F238E27FC236}">
                <a16:creationId xmlns:a16="http://schemas.microsoft.com/office/drawing/2014/main" id="{E62B7475-CF82-4A3B-9F21-056C2D810EC3}"/>
              </a:ext>
            </a:extLst>
          </p:cNvPr>
          <p:cNvSpPr>
            <a:spLocks noGrp="1"/>
          </p:cNvSpPr>
          <p:nvPr>
            <p:ph type="body" sz="quarter" idx="12"/>
          </p:nvPr>
        </p:nvSpPr>
        <p:spPr/>
        <p:txBody>
          <a:bodyPr>
            <a:normAutofit fontScale="92500" lnSpcReduction="10000"/>
          </a:bodyPr>
          <a:lstStyle/>
          <a:p>
            <a:r>
              <a:rPr lang="en-US" dirty="0"/>
              <a:t>Question #2: </a:t>
            </a:r>
            <a:r>
              <a:rPr lang="en-US" sz="2200" dirty="0"/>
              <a:t>Do Journals and Transactions vary more or less than Conference and Workshop Proceedings?</a:t>
            </a:r>
          </a:p>
          <a:p>
            <a:endParaRPr lang="en-US" dirty="0"/>
          </a:p>
        </p:txBody>
      </p:sp>
      <p:pic>
        <p:nvPicPr>
          <p:cNvPr id="4" name="Picture 3">
            <a:extLst>
              <a:ext uri="{FF2B5EF4-FFF2-40B4-BE49-F238E27FC236}">
                <a16:creationId xmlns:a16="http://schemas.microsoft.com/office/drawing/2014/main" id="{7B483893-CDDB-490C-9E82-6906F644C344}"/>
              </a:ext>
            </a:extLst>
          </p:cNvPr>
          <p:cNvPicPr>
            <a:picLocks noChangeAspect="1"/>
          </p:cNvPicPr>
          <p:nvPr/>
        </p:nvPicPr>
        <p:blipFill rotWithShape="1">
          <a:blip r:embed="rId2"/>
          <a:srcRect r="44073"/>
          <a:stretch/>
        </p:blipFill>
        <p:spPr>
          <a:xfrm>
            <a:off x="1530059" y="2936071"/>
            <a:ext cx="1363730" cy="1828800"/>
          </a:xfrm>
          <a:prstGeom prst="rect">
            <a:avLst/>
          </a:prstGeom>
        </p:spPr>
      </p:pic>
      <p:pic>
        <p:nvPicPr>
          <p:cNvPr id="5" name="Picture 4">
            <a:extLst>
              <a:ext uri="{FF2B5EF4-FFF2-40B4-BE49-F238E27FC236}">
                <a16:creationId xmlns:a16="http://schemas.microsoft.com/office/drawing/2014/main" id="{1A496200-1795-4805-9C1F-77BA55B6976F}"/>
              </a:ext>
            </a:extLst>
          </p:cNvPr>
          <p:cNvPicPr>
            <a:picLocks noChangeAspect="1"/>
          </p:cNvPicPr>
          <p:nvPr/>
        </p:nvPicPr>
        <p:blipFill rotWithShape="1">
          <a:blip r:embed="rId3"/>
          <a:srcRect l="-1" r="48436"/>
          <a:stretch/>
        </p:blipFill>
        <p:spPr>
          <a:xfrm>
            <a:off x="2893789" y="2936071"/>
            <a:ext cx="1257355" cy="1828800"/>
          </a:xfrm>
          <a:prstGeom prst="rect">
            <a:avLst/>
          </a:prstGeom>
        </p:spPr>
      </p:pic>
      <p:pic>
        <p:nvPicPr>
          <p:cNvPr id="6" name="Picture 5">
            <a:extLst>
              <a:ext uri="{FF2B5EF4-FFF2-40B4-BE49-F238E27FC236}">
                <a16:creationId xmlns:a16="http://schemas.microsoft.com/office/drawing/2014/main" id="{1B133C1B-C21A-4767-94B1-EE9A453AAC14}"/>
              </a:ext>
            </a:extLst>
          </p:cNvPr>
          <p:cNvPicPr>
            <a:picLocks noChangeAspect="1"/>
          </p:cNvPicPr>
          <p:nvPr/>
        </p:nvPicPr>
        <p:blipFill rotWithShape="1">
          <a:blip r:embed="rId4"/>
          <a:srcRect l="1" r="45368"/>
          <a:stretch/>
        </p:blipFill>
        <p:spPr>
          <a:xfrm>
            <a:off x="5451657" y="2946468"/>
            <a:ext cx="1332122" cy="1828800"/>
          </a:xfrm>
          <a:prstGeom prst="rect">
            <a:avLst/>
          </a:prstGeom>
        </p:spPr>
      </p:pic>
      <p:pic>
        <p:nvPicPr>
          <p:cNvPr id="7" name="Picture 6">
            <a:extLst>
              <a:ext uri="{FF2B5EF4-FFF2-40B4-BE49-F238E27FC236}">
                <a16:creationId xmlns:a16="http://schemas.microsoft.com/office/drawing/2014/main" id="{453B0E28-6DB4-465C-BD1E-9441B866B2EC}"/>
              </a:ext>
            </a:extLst>
          </p:cNvPr>
          <p:cNvPicPr>
            <a:picLocks noChangeAspect="1"/>
          </p:cNvPicPr>
          <p:nvPr/>
        </p:nvPicPr>
        <p:blipFill rotWithShape="1">
          <a:blip r:embed="rId5"/>
          <a:srcRect r="46666"/>
          <a:stretch/>
        </p:blipFill>
        <p:spPr>
          <a:xfrm>
            <a:off x="4120238" y="2936071"/>
            <a:ext cx="1300513" cy="1828800"/>
          </a:xfrm>
          <a:prstGeom prst="rect">
            <a:avLst/>
          </a:prstGeom>
        </p:spPr>
      </p:pic>
      <p:sp>
        <p:nvSpPr>
          <p:cNvPr id="8" name="TextBox 7">
            <a:extLst>
              <a:ext uri="{FF2B5EF4-FFF2-40B4-BE49-F238E27FC236}">
                <a16:creationId xmlns:a16="http://schemas.microsoft.com/office/drawing/2014/main" id="{8188A5FC-CD99-4244-88DE-FAEDFCEA3799}"/>
              </a:ext>
            </a:extLst>
          </p:cNvPr>
          <p:cNvSpPr txBox="1"/>
          <p:nvPr/>
        </p:nvSpPr>
        <p:spPr>
          <a:xfrm>
            <a:off x="1861259" y="2918208"/>
            <a:ext cx="4922520" cy="215444"/>
          </a:xfrm>
          <a:prstGeom prst="rect">
            <a:avLst/>
          </a:prstGeom>
          <a:solidFill>
            <a:schemeClr val="bg2"/>
          </a:solidFill>
        </p:spPr>
        <p:txBody>
          <a:bodyPr wrap="square" rtlCol="0">
            <a:spAutoFit/>
          </a:bodyPr>
          <a:lstStyle/>
          <a:p>
            <a:pPr>
              <a:tabLst>
                <a:tab pos="174625" algn="l"/>
                <a:tab pos="1431925" algn="l"/>
                <a:tab pos="2689225" algn="l"/>
                <a:tab pos="4000500" algn="l"/>
              </a:tabLst>
            </a:pPr>
            <a:r>
              <a:rPr lang="en-US" sz="800" b="1" dirty="0">
                <a:solidFill>
                  <a:srgbClr val="000000"/>
                </a:solidFill>
              </a:rPr>
              <a:t>	Journals	Transactions	Conferences	Workshops</a:t>
            </a:r>
          </a:p>
        </p:txBody>
      </p:sp>
    </p:spTree>
    <p:extLst>
      <p:ext uri="{BB962C8B-B14F-4D97-AF65-F5344CB8AC3E}">
        <p14:creationId xmlns:p14="http://schemas.microsoft.com/office/powerpoint/2010/main" val="2543039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0D10464-17EE-4EF2-9CDA-38BE480B8C61}"/>
              </a:ext>
            </a:extLst>
          </p:cNvPr>
          <p:cNvSpPr>
            <a:spLocks noGrp="1"/>
          </p:cNvSpPr>
          <p:nvPr>
            <p:ph type="body" sz="quarter" idx="11"/>
          </p:nvPr>
        </p:nvSpPr>
        <p:spPr/>
        <p:txBody>
          <a:bodyPr/>
          <a:lstStyle/>
          <a:p>
            <a:r>
              <a:rPr lang="en-US" sz="2000" dirty="0"/>
              <a:t>Introduction</a:t>
            </a:r>
          </a:p>
          <a:p>
            <a:r>
              <a:rPr lang="en-US" sz="2000" dirty="0"/>
              <a:t>2018 Papers Analysis</a:t>
            </a:r>
            <a:r>
              <a:rPr lang="en-US" sz="1200" dirty="0"/>
              <a:t> by LDA and LSA</a:t>
            </a:r>
          </a:p>
          <a:p>
            <a:r>
              <a:rPr lang="en-US" sz="2000" dirty="0"/>
              <a:t>Model Applicability</a:t>
            </a:r>
          </a:p>
          <a:p>
            <a:r>
              <a:rPr lang="en-US" sz="2000" dirty="0"/>
              <a:t>TF-IDF Analysis</a:t>
            </a:r>
          </a:p>
          <a:p>
            <a:r>
              <a:rPr lang="en-US" sz="2000" dirty="0"/>
              <a:t>Perplexity &amp; Insights by Publication</a:t>
            </a:r>
          </a:p>
          <a:p>
            <a:r>
              <a:rPr lang="en-US" sz="2000" b="1" dirty="0">
                <a:solidFill>
                  <a:srgbClr val="005F83"/>
                </a:solidFill>
              </a:rPr>
              <a:t>Topic Accuracy</a:t>
            </a:r>
          </a:p>
          <a:p>
            <a:r>
              <a:rPr lang="en-US" sz="2000" dirty="0"/>
              <a:t>Conclusions and Ending Points</a:t>
            </a:r>
          </a:p>
          <a:p>
            <a:endParaRPr lang="en-US" sz="2000" dirty="0"/>
          </a:p>
        </p:txBody>
      </p:sp>
      <p:sp>
        <p:nvSpPr>
          <p:cNvPr id="9" name="Text Placeholder 8">
            <a:extLst>
              <a:ext uri="{FF2B5EF4-FFF2-40B4-BE49-F238E27FC236}">
                <a16:creationId xmlns:a16="http://schemas.microsoft.com/office/drawing/2014/main" id="{45EBF104-64B1-4361-9510-55DA72284B12}"/>
              </a:ext>
            </a:extLst>
          </p:cNvPr>
          <p:cNvSpPr>
            <a:spLocks noGrp="1"/>
          </p:cNvSpPr>
          <p:nvPr>
            <p:ph type="body" sz="quarter" idx="12"/>
          </p:nvPr>
        </p:nvSpPr>
        <p:spPr/>
        <p:txBody>
          <a:bodyPr/>
          <a:lstStyle/>
          <a:p>
            <a:r>
              <a:rPr lang="en-US" dirty="0"/>
              <a:t>Outline</a:t>
            </a:r>
          </a:p>
        </p:txBody>
      </p:sp>
    </p:spTree>
    <p:extLst>
      <p:ext uri="{BB962C8B-B14F-4D97-AF65-F5344CB8AC3E}">
        <p14:creationId xmlns:p14="http://schemas.microsoft.com/office/powerpoint/2010/main" val="3674557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55F40A-C890-46C8-8EB4-FDE854ED1CAC}"/>
              </a:ext>
            </a:extLst>
          </p:cNvPr>
          <p:cNvPicPr>
            <a:picLocks noChangeAspect="1"/>
          </p:cNvPicPr>
          <p:nvPr/>
        </p:nvPicPr>
        <p:blipFill rotWithShape="1">
          <a:blip r:embed="rId2"/>
          <a:srcRect l="10041" t="3512" r="6748" b="6493"/>
          <a:stretch/>
        </p:blipFill>
        <p:spPr>
          <a:xfrm>
            <a:off x="640080" y="979471"/>
            <a:ext cx="7345681" cy="4118309"/>
          </a:xfrm>
          <a:prstGeom prst="rect">
            <a:avLst/>
          </a:prstGeom>
        </p:spPr>
      </p:pic>
      <p:sp>
        <p:nvSpPr>
          <p:cNvPr id="7" name="Text Placeholder 6">
            <a:extLst>
              <a:ext uri="{FF2B5EF4-FFF2-40B4-BE49-F238E27FC236}">
                <a16:creationId xmlns:a16="http://schemas.microsoft.com/office/drawing/2014/main" id="{8DB41EC7-6BA5-4C7F-9F0E-9CBCC8F680E8}"/>
              </a:ext>
            </a:extLst>
          </p:cNvPr>
          <p:cNvSpPr>
            <a:spLocks noGrp="1"/>
          </p:cNvSpPr>
          <p:nvPr>
            <p:ph type="body" sz="quarter" idx="12"/>
          </p:nvPr>
        </p:nvSpPr>
        <p:spPr/>
        <p:txBody>
          <a:bodyPr>
            <a:normAutofit fontScale="85000" lnSpcReduction="20000"/>
          </a:bodyPr>
          <a:lstStyle/>
          <a:p>
            <a:r>
              <a:rPr lang="en-US" dirty="0"/>
              <a:t>Highly Specific Topic:</a:t>
            </a:r>
          </a:p>
          <a:p>
            <a:r>
              <a:rPr lang="en-US" sz="3200" b="1" dirty="0"/>
              <a:t>IEEE Transactions on 3D User Interfaces</a:t>
            </a:r>
          </a:p>
          <a:p>
            <a:endParaRPr lang="en-US" dirty="0"/>
          </a:p>
        </p:txBody>
      </p:sp>
    </p:spTree>
    <p:extLst>
      <p:ext uri="{BB962C8B-B14F-4D97-AF65-F5344CB8AC3E}">
        <p14:creationId xmlns:p14="http://schemas.microsoft.com/office/powerpoint/2010/main" val="810304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55F40A-C890-46C8-8EB4-FDE854ED1CAC}"/>
              </a:ext>
            </a:extLst>
          </p:cNvPr>
          <p:cNvPicPr>
            <a:picLocks noChangeAspect="1"/>
          </p:cNvPicPr>
          <p:nvPr/>
        </p:nvPicPr>
        <p:blipFill rotWithShape="1">
          <a:blip r:embed="rId2"/>
          <a:srcRect l="10041" t="3512" r="6748" b="6493"/>
          <a:stretch/>
        </p:blipFill>
        <p:spPr>
          <a:xfrm>
            <a:off x="640080" y="979471"/>
            <a:ext cx="7345681" cy="4118309"/>
          </a:xfrm>
          <a:prstGeom prst="rect">
            <a:avLst/>
          </a:prstGeom>
        </p:spPr>
      </p:pic>
      <p:sp>
        <p:nvSpPr>
          <p:cNvPr id="7" name="Text Placeholder 6">
            <a:extLst>
              <a:ext uri="{FF2B5EF4-FFF2-40B4-BE49-F238E27FC236}">
                <a16:creationId xmlns:a16="http://schemas.microsoft.com/office/drawing/2014/main" id="{8DB41EC7-6BA5-4C7F-9F0E-9CBCC8F680E8}"/>
              </a:ext>
            </a:extLst>
          </p:cNvPr>
          <p:cNvSpPr>
            <a:spLocks noGrp="1"/>
          </p:cNvSpPr>
          <p:nvPr>
            <p:ph type="body" sz="quarter" idx="12"/>
          </p:nvPr>
        </p:nvSpPr>
        <p:spPr/>
        <p:txBody>
          <a:bodyPr>
            <a:normAutofit fontScale="85000" lnSpcReduction="20000"/>
          </a:bodyPr>
          <a:lstStyle/>
          <a:p>
            <a:r>
              <a:rPr lang="en-US" dirty="0"/>
              <a:t>Highly Specific Topic:</a:t>
            </a:r>
          </a:p>
          <a:p>
            <a:r>
              <a:rPr lang="en-US" sz="3200" b="1" dirty="0"/>
              <a:t>IEEE Transactions on 3D User Interfaces</a:t>
            </a:r>
          </a:p>
          <a:p>
            <a:endParaRPr lang="en-US" dirty="0"/>
          </a:p>
        </p:txBody>
      </p:sp>
      <p:sp>
        <p:nvSpPr>
          <p:cNvPr id="2" name="Oval 1">
            <a:extLst>
              <a:ext uri="{FF2B5EF4-FFF2-40B4-BE49-F238E27FC236}">
                <a16:creationId xmlns:a16="http://schemas.microsoft.com/office/drawing/2014/main" id="{DABB6417-630F-4E91-B625-FA3B8F472832}"/>
              </a:ext>
            </a:extLst>
          </p:cNvPr>
          <p:cNvSpPr/>
          <p:nvPr/>
        </p:nvSpPr>
        <p:spPr>
          <a:xfrm>
            <a:off x="2613890" y="1431636"/>
            <a:ext cx="424873" cy="291834"/>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9DFFC77-12AD-4645-A6B0-3F7C8F9C1DF6}"/>
              </a:ext>
            </a:extLst>
          </p:cNvPr>
          <p:cNvSpPr/>
          <p:nvPr/>
        </p:nvSpPr>
        <p:spPr>
          <a:xfrm>
            <a:off x="4054301" y="2470726"/>
            <a:ext cx="424873" cy="291834"/>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311E5A8-58A2-44A9-B655-CC99FE28611A}"/>
              </a:ext>
            </a:extLst>
          </p:cNvPr>
          <p:cNvSpPr/>
          <p:nvPr/>
        </p:nvSpPr>
        <p:spPr>
          <a:xfrm>
            <a:off x="7014555" y="4479635"/>
            <a:ext cx="424873" cy="291834"/>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FE7CFED-5D75-42C8-A544-2E3C297B5B73}"/>
              </a:ext>
            </a:extLst>
          </p:cNvPr>
          <p:cNvSpPr/>
          <p:nvPr/>
        </p:nvSpPr>
        <p:spPr>
          <a:xfrm>
            <a:off x="2613890" y="4486118"/>
            <a:ext cx="424873" cy="291834"/>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0532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55F40A-C890-46C8-8EB4-FDE854ED1CAC}"/>
              </a:ext>
            </a:extLst>
          </p:cNvPr>
          <p:cNvPicPr>
            <a:picLocks noChangeAspect="1"/>
          </p:cNvPicPr>
          <p:nvPr/>
        </p:nvPicPr>
        <p:blipFill rotWithShape="1">
          <a:blip r:embed="rId2"/>
          <a:srcRect l="9232" t="3221" r="7261" b="6329"/>
          <a:stretch/>
        </p:blipFill>
        <p:spPr>
          <a:xfrm>
            <a:off x="586739" y="973656"/>
            <a:ext cx="7345681" cy="4124531"/>
          </a:xfrm>
          <a:prstGeom prst="rect">
            <a:avLst/>
          </a:prstGeom>
        </p:spPr>
      </p:pic>
      <p:sp>
        <p:nvSpPr>
          <p:cNvPr id="26" name="Text Placeholder 2">
            <a:extLst>
              <a:ext uri="{FF2B5EF4-FFF2-40B4-BE49-F238E27FC236}">
                <a16:creationId xmlns:a16="http://schemas.microsoft.com/office/drawing/2014/main" id="{FA48BAD1-85AA-4CB2-A70C-C3C3BD0A5AD2}"/>
              </a:ext>
            </a:extLst>
          </p:cNvPr>
          <p:cNvSpPr txBox="1">
            <a:spLocks/>
          </p:cNvSpPr>
          <p:nvPr/>
        </p:nvSpPr>
        <p:spPr>
          <a:xfrm>
            <a:off x="824157" y="392933"/>
            <a:ext cx="8184662" cy="743999"/>
          </a:xfrm>
          <a:prstGeom prst="rect">
            <a:avLst/>
          </a:prstGeom>
        </p:spPr>
        <p:txBody>
          <a:bodyPr>
            <a:normAutofit fontScale="92500" lnSpcReduction="10000"/>
          </a:bodyPr>
          <a:lstStyle>
            <a:lvl1pPr marL="0" indent="0" algn="l" defTabSz="457200" rtl="0" eaLnBrk="1" latinLnBrk="0" hangingPunct="1">
              <a:lnSpc>
                <a:spcPct val="90000"/>
              </a:lnSpc>
              <a:spcBef>
                <a:spcPct val="20000"/>
              </a:spcBef>
              <a:buFont typeface="Arial"/>
              <a:buNone/>
              <a:defRPr sz="3000" b="0" i="0" kern="1200" baseline="0">
                <a:solidFill>
                  <a:srgbClr val="509E2F"/>
                </a:solidFill>
                <a:latin typeface="Orgon Slab Medium"/>
                <a:ea typeface="+mn-ea"/>
                <a:cs typeface="Orgon Slab Medium"/>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Broader Topic:</a:t>
            </a:r>
          </a:p>
          <a:p>
            <a:r>
              <a:rPr lang="en-US" sz="2200" b="1" dirty="0"/>
              <a:t>IEEE Transactions on Wireless Communications</a:t>
            </a:r>
          </a:p>
        </p:txBody>
      </p:sp>
    </p:spTree>
    <p:extLst>
      <p:ext uri="{BB962C8B-B14F-4D97-AF65-F5344CB8AC3E}">
        <p14:creationId xmlns:p14="http://schemas.microsoft.com/office/powerpoint/2010/main" val="2291193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55F40A-C890-46C8-8EB4-FDE854ED1CAC}"/>
              </a:ext>
            </a:extLst>
          </p:cNvPr>
          <p:cNvPicPr>
            <a:picLocks noChangeAspect="1"/>
          </p:cNvPicPr>
          <p:nvPr/>
        </p:nvPicPr>
        <p:blipFill rotWithShape="1">
          <a:blip r:embed="rId2"/>
          <a:srcRect l="9232" t="3221" r="7261" b="6329"/>
          <a:stretch/>
        </p:blipFill>
        <p:spPr>
          <a:xfrm>
            <a:off x="586739" y="973656"/>
            <a:ext cx="7345681" cy="4124531"/>
          </a:xfrm>
          <a:prstGeom prst="rect">
            <a:avLst/>
          </a:prstGeom>
        </p:spPr>
      </p:pic>
      <p:sp>
        <p:nvSpPr>
          <p:cNvPr id="10" name="TextBox 9">
            <a:extLst>
              <a:ext uri="{FF2B5EF4-FFF2-40B4-BE49-F238E27FC236}">
                <a16:creationId xmlns:a16="http://schemas.microsoft.com/office/drawing/2014/main" id="{0E9C7462-A5A4-40D4-8062-1ED73CB5F13B}"/>
              </a:ext>
            </a:extLst>
          </p:cNvPr>
          <p:cNvSpPr txBox="1"/>
          <p:nvPr/>
        </p:nvSpPr>
        <p:spPr>
          <a:xfrm>
            <a:off x="3802063" y="3928770"/>
            <a:ext cx="1082040" cy="261610"/>
          </a:xfrm>
          <a:prstGeom prst="rect">
            <a:avLst/>
          </a:prstGeom>
          <a:noFill/>
        </p:spPr>
        <p:txBody>
          <a:bodyPr wrap="square" rtlCol="0">
            <a:spAutoFit/>
          </a:bodyPr>
          <a:lstStyle/>
          <a:p>
            <a:pPr algn="ctr"/>
            <a:r>
              <a:rPr lang="en-US" sz="1100" b="1" dirty="0"/>
              <a:t>Survey Papers</a:t>
            </a:r>
          </a:p>
        </p:txBody>
      </p:sp>
      <p:sp>
        <p:nvSpPr>
          <p:cNvPr id="11" name="TextBox 10">
            <a:extLst>
              <a:ext uri="{FF2B5EF4-FFF2-40B4-BE49-F238E27FC236}">
                <a16:creationId xmlns:a16="http://schemas.microsoft.com/office/drawing/2014/main" id="{D6AD6236-43C3-4A89-8124-D0CCF70CF5C0}"/>
              </a:ext>
            </a:extLst>
          </p:cNvPr>
          <p:cNvSpPr txBox="1"/>
          <p:nvPr/>
        </p:nvSpPr>
        <p:spPr>
          <a:xfrm>
            <a:off x="2314575" y="1942795"/>
            <a:ext cx="1082040" cy="261610"/>
          </a:xfrm>
          <a:prstGeom prst="rect">
            <a:avLst/>
          </a:prstGeom>
          <a:noFill/>
        </p:spPr>
        <p:txBody>
          <a:bodyPr wrap="square" rtlCol="0">
            <a:spAutoFit/>
          </a:bodyPr>
          <a:lstStyle/>
          <a:p>
            <a:pPr algn="ctr"/>
            <a:r>
              <a:rPr lang="en-US" sz="1100" b="1" dirty="0"/>
              <a:t>MIMO</a:t>
            </a:r>
          </a:p>
        </p:txBody>
      </p:sp>
      <p:sp>
        <p:nvSpPr>
          <p:cNvPr id="12" name="TextBox 11">
            <a:extLst>
              <a:ext uri="{FF2B5EF4-FFF2-40B4-BE49-F238E27FC236}">
                <a16:creationId xmlns:a16="http://schemas.microsoft.com/office/drawing/2014/main" id="{610B63F8-38D6-4069-9D2E-39EC1591181C}"/>
              </a:ext>
            </a:extLst>
          </p:cNvPr>
          <p:cNvSpPr txBox="1"/>
          <p:nvPr/>
        </p:nvSpPr>
        <p:spPr>
          <a:xfrm>
            <a:off x="2117407" y="924834"/>
            <a:ext cx="1661159" cy="261610"/>
          </a:xfrm>
          <a:prstGeom prst="rect">
            <a:avLst/>
          </a:prstGeom>
          <a:noFill/>
        </p:spPr>
        <p:txBody>
          <a:bodyPr wrap="square" rtlCol="0">
            <a:spAutoFit/>
          </a:bodyPr>
          <a:lstStyle/>
          <a:p>
            <a:pPr algn="ctr"/>
            <a:r>
              <a:rPr lang="en-US" sz="1100" b="1" dirty="0"/>
              <a:t>Power Optimization</a:t>
            </a:r>
          </a:p>
        </p:txBody>
      </p:sp>
      <p:sp>
        <p:nvSpPr>
          <p:cNvPr id="13" name="TextBox 12">
            <a:extLst>
              <a:ext uri="{FF2B5EF4-FFF2-40B4-BE49-F238E27FC236}">
                <a16:creationId xmlns:a16="http://schemas.microsoft.com/office/drawing/2014/main" id="{8612685C-C7A5-4F6E-A9CD-CC3D9FE9122C}"/>
              </a:ext>
            </a:extLst>
          </p:cNvPr>
          <p:cNvSpPr txBox="1"/>
          <p:nvPr/>
        </p:nvSpPr>
        <p:spPr>
          <a:xfrm>
            <a:off x="6480811" y="901974"/>
            <a:ext cx="1558290" cy="261610"/>
          </a:xfrm>
          <a:prstGeom prst="rect">
            <a:avLst/>
          </a:prstGeom>
          <a:noFill/>
        </p:spPr>
        <p:txBody>
          <a:bodyPr wrap="square" rtlCol="0">
            <a:spAutoFit/>
          </a:bodyPr>
          <a:lstStyle/>
          <a:p>
            <a:pPr algn="ctr"/>
            <a:r>
              <a:rPr lang="en-US" sz="1100" b="1" dirty="0"/>
              <a:t>New model proposition</a:t>
            </a:r>
          </a:p>
        </p:txBody>
      </p:sp>
      <p:sp>
        <p:nvSpPr>
          <p:cNvPr id="14" name="TextBox 13">
            <a:extLst>
              <a:ext uri="{FF2B5EF4-FFF2-40B4-BE49-F238E27FC236}">
                <a16:creationId xmlns:a16="http://schemas.microsoft.com/office/drawing/2014/main" id="{3CF0EFA6-F3E6-4CA2-A87C-430388F3AC8C}"/>
              </a:ext>
            </a:extLst>
          </p:cNvPr>
          <p:cNvSpPr txBox="1"/>
          <p:nvPr/>
        </p:nvSpPr>
        <p:spPr>
          <a:xfrm>
            <a:off x="578206" y="2947749"/>
            <a:ext cx="1669694" cy="430887"/>
          </a:xfrm>
          <a:prstGeom prst="rect">
            <a:avLst/>
          </a:prstGeom>
          <a:noFill/>
        </p:spPr>
        <p:txBody>
          <a:bodyPr wrap="square" rtlCol="0">
            <a:spAutoFit/>
          </a:bodyPr>
          <a:lstStyle/>
          <a:p>
            <a:pPr algn="ctr"/>
            <a:r>
              <a:rPr lang="en-US" sz="1100" b="1" dirty="0"/>
              <a:t>New algorithm proposition</a:t>
            </a:r>
          </a:p>
        </p:txBody>
      </p:sp>
      <p:sp>
        <p:nvSpPr>
          <p:cNvPr id="15" name="TextBox 14">
            <a:extLst>
              <a:ext uri="{FF2B5EF4-FFF2-40B4-BE49-F238E27FC236}">
                <a16:creationId xmlns:a16="http://schemas.microsoft.com/office/drawing/2014/main" id="{C767D22D-F32A-4E27-8B18-66B578EB8CAA}"/>
              </a:ext>
            </a:extLst>
          </p:cNvPr>
          <p:cNvSpPr txBox="1"/>
          <p:nvPr/>
        </p:nvSpPr>
        <p:spPr>
          <a:xfrm>
            <a:off x="1984095" y="2951522"/>
            <a:ext cx="1745894" cy="430887"/>
          </a:xfrm>
          <a:prstGeom prst="rect">
            <a:avLst/>
          </a:prstGeom>
          <a:noFill/>
        </p:spPr>
        <p:txBody>
          <a:bodyPr wrap="square" rtlCol="0">
            <a:spAutoFit/>
          </a:bodyPr>
          <a:lstStyle/>
          <a:p>
            <a:pPr algn="ctr"/>
            <a:r>
              <a:rPr lang="en-US" sz="1100" b="1" dirty="0"/>
              <a:t>Rate estimation</a:t>
            </a:r>
          </a:p>
          <a:p>
            <a:pPr algn="ctr"/>
            <a:r>
              <a:rPr lang="en-US" sz="1100" b="1" dirty="0"/>
              <a:t>scheme</a:t>
            </a:r>
          </a:p>
        </p:txBody>
      </p:sp>
      <p:sp>
        <p:nvSpPr>
          <p:cNvPr id="16" name="TextBox 15">
            <a:extLst>
              <a:ext uri="{FF2B5EF4-FFF2-40B4-BE49-F238E27FC236}">
                <a16:creationId xmlns:a16="http://schemas.microsoft.com/office/drawing/2014/main" id="{1C341C94-0D69-4F42-B31F-95DA44E4FDF7}"/>
              </a:ext>
            </a:extLst>
          </p:cNvPr>
          <p:cNvSpPr txBox="1"/>
          <p:nvPr/>
        </p:nvSpPr>
        <p:spPr>
          <a:xfrm>
            <a:off x="3470136" y="2956301"/>
            <a:ext cx="1745894" cy="261610"/>
          </a:xfrm>
          <a:prstGeom prst="rect">
            <a:avLst/>
          </a:prstGeom>
          <a:noFill/>
        </p:spPr>
        <p:txBody>
          <a:bodyPr wrap="square" rtlCol="0">
            <a:spAutoFit/>
          </a:bodyPr>
          <a:lstStyle/>
          <a:p>
            <a:pPr algn="ctr"/>
            <a:r>
              <a:rPr lang="en-US" sz="1100" b="1" dirty="0"/>
              <a:t>Sensor/node networks</a:t>
            </a:r>
          </a:p>
        </p:txBody>
      </p:sp>
      <p:sp>
        <p:nvSpPr>
          <p:cNvPr id="17" name="TextBox 16">
            <a:extLst>
              <a:ext uri="{FF2B5EF4-FFF2-40B4-BE49-F238E27FC236}">
                <a16:creationId xmlns:a16="http://schemas.microsoft.com/office/drawing/2014/main" id="{D3731744-63E9-40C3-8D61-9C4278073C4E}"/>
              </a:ext>
            </a:extLst>
          </p:cNvPr>
          <p:cNvSpPr txBox="1"/>
          <p:nvPr/>
        </p:nvSpPr>
        <p:spPr>
          <a:xfrm>
            <a:off x="4902161" y="3963323"/>
            <a:ext cx="1745894" cy="261610"/>
          </a:xfrm>
          <a:prstGeom prst="rect">
            <a:avLst/>
          </a:prstGeom>
          <a:noFill/>
        </p:spPr>
        <p:txBody>
          <a:bodyPr wrap="square" rtlCol="0">
            <a:spAutoFit/>
          </a:bodyPr>
          <a:lstStyle/>
          <a:p>
            <a:pPr algn="ctr"/>
            <a:r>
              <a:rPr lang="en-US" sz="1100" b="1" dirty="0"/>
              <a:t>Channel interference</a:t>
            </a:r>
          </a:p>
        </p:txBody>
      </p:sp>
      <p:sp>
        <p:nvSpPr>
          <p:cNvPr id="18" name="TextBox 17">
            <a:extLst>
              <a:ext uri="{FF2B5EF4-FFF2-40B4-BE49-F238E27FC236}">
                <a16:creationId xmlns:a16="http://schemas.microsoft.com/office/drawing/2014/main" id="{30C5DFCC-263F-487B-80D3-F01490E63502}"/>
              </a:ext>
            </a:extLst>
          </p:cNvPr>
          <p:cNvSpPr txBox="1"/>
          <p:nvPr/>
        </p:nvSpPr>
        <p:spPr>
          <a:xfrm>
            <a:off x="4836871" y="1946125"/>
            <a:ext cx="1745894" cy="261610"/>
          </a:xfrm>
          <a:prstGeom prst="rect">
            <a:avLst/>
          </a:prstGeom>
          <a:noFill/>
        </p:spPr>
        <p:txBody>
          <a:bodyPr wrap="square" rtlCol="0">
            <a:spAutoFit/>
          </a:bodyPr>
          <a:lstStyle/>
          <a:p>
            <a:pPr algn="ctr"/>
            <a:r>
              <a:rPr lang="en-US" sz="1100" b="1" dirty="0"/>
              <a:t>Security</a:t>
            </a:r>
          </a:p>
        </p:txBody>
      </p:sp>
      <p:sp>
        <p:nvSpPr>
          <p:cNvPr id="19" name="TextBox 18">
            <a:extLst>
              <a:ext uri="{FF2B5EF4-FFF2-40B4-BE49-F238E27FC236}">
                <a16:creationId xmlns:a16="http://schemas.microsoft.com/office/drawing/2014/main" id="{0CF3FEE3-C885-49AB-82D2-3F19138FB1C1}"/>
              </a:ext>
            </a:extLst>
          </p:cNvPr>
          <p:cNvSpPr txBox="1"/>
          <p:nvPr/>
        </p:nvSpPr>
        <p:spPr>
          <a:xfrm>
            <a:off x="2192022" y="3950613"/>
            <a:ext cx="1408708" cy="430887"/>
          </a:xfrm>
          <a:prstGeom prst="rect">
            <a:avLst/>
          </a:prstGeom>
          <a:noFill/>
        </p:spPr>
        <p:txBody>
          <a:bodyPr wrap="square" rtlCol="0">
            <a:spAutoFit/>
          </a:bodyPr>
          <a:lstStyle/>
          <a:p>
            <a:pPr algn="ctr"/>
            <a:r>
              <a:rPr lang="en-US" sz="1100" b="1" dirty="0"/>
              <a:t>Improvements on existing model</a:t>
            </a:r>
          </a:p>
        </p:txBody>
      </p:sp>
      <p:sp>
        <p:nvSpPr>
          <p:cNvPr id="20" name="TextBox 19">
            <a:extLst>
              <a:ext uri="{FF2B5EF4-FFF2-40B4-BE49-F238E27FC236}">
                <a16:creationId xmlns:a16="http://schemas.microsoft.com/office/drawing/2014/main" id="{57D1D74E-5F84-43BA-8EEE-6B19276EC480}"/>
              </a:ext>
            </a:extLst>
          </p:cNvPr>
          <p:cNvSpPr txBox="1"/>
          <p:nvPr/>
        </p:nvSpPr>
        <p:spPr>
          <a:xfrm>
            <a:off x="708699" y="3950613"/>
            <a:ext cx="1408708" cy="430887"/>
          </a:xfrm>
          <a:prstGeom prst="rect">
            <a:avLst/>
          </a:prstGeom>
          <a:noFill/>
        </p:spPr>
        <p:txBody>
          <a:bodyPr wrap="square" rtlCol="0">
            <a:spAutoFit/>
          </a:bodyPr>
          <a:lstStyle/>
          <a:p>
            <a:pPr algn="ctr"/>
            <a:r>
              <a:rPr lang="en-US" sz="1100" b="1" dirty="0"/>
              <a:t>Throughput/packet delay</a:t>
            </a:r>
          </a:p>
        </p:txBody>
      </p:sp>
      <p:sp>
        <p:nvSpPr>
          <p:cNvPr id="23" name="TextBox 22">
            <a:extLst>
              <a:ext uri="{FF2B5EF4-FFF2-40B4-BE49-F238E27FC236}">
                <a16:creationId xmlns:a16="http://schemas.microsoft.com/office/drawing/2014/main" id="{E1EFF88C-7B79-4CCF-821E-7CA1407BCD8F}"/>
              </a:ext>
            </a:extLst>
          </p:cNvPr>
          <p:cNvSpPr txBox="1"/>
          <p:nvPr/>
        </p:nvSpPr>
        <p:spPr>
          <a:xfrm>
            <a:off x="577216" y="932900"/>
            <a:ext cx="1661159" cy="430887"/>
          </a:xfrm>
          <a:prstGeom prst="rect">
            <a:avLst/>
          </a:prstGeom>
          <a:noFill/>
        </p:spPr>
        <p:txBody>
          <a:bodyPr wrap="square" rtlCol="0">
            <a:spAutoFit/>
          </a:bodyPr>
          <a:lstStyle/>
          <a:p>
            <a:pPr algn="ctr"/>
            <a:r>
              <a:rPr lang="en-US" sz="1100" b="1" dirty="0"/>
              <a:t>Modulation/coding schemes</a:t>
            </a:r>
          </a:p>
        </p:txBody>
      </p:sp>
      <p:sp>
        <p:nvSpPr>
          <p:cNvPr id="25" name="TextBox 24">
            <a:extLst>
              <a:ext uri="{FF2B5EF4-FFF2-40B4-BE49-F238E27FC236}">
                <a16:creationId xmlns:a16="http://schemas.microsoft.com/office/drawing/2014/main" id="{2375171F-FA13-44DB-8A70-78E473B0EE34}"/>
              </a:ext>
            </a:extLst>
          </p:cNvPr>
          <p:cNvSpPr txBox="1"/>
          <p:nvPr/>
        </p:nvSpPr>
        <p:spPr>
          <a:xfrm>
            <a:off x="737235" y="1942795"/>
            <a:ext cx="1341119" cy="430887"/>
          </a:xfrm>
          <a:prstGeom prst="rect">
            <a:avLst/>
          </a:prstGeom>
          <a:noFill/>
        </p:spPr>
        <p:txBody>
          <a:bodyPr wrap="square" rtlCol="0">
            <a:spAutoFit/>
          </a:bodyPr>
          <a:lstStyle/>
          <a:p>
            <a:pPr algn="ctr"/>
            <a:r>
              <a:rPr lang="en-US" sz="1100" b="1" dirty="0"/>
              <a:t>Meta papers (member lists, </a:t>
            </a:r>
            <a:r>
              <a:rPr lang="en-US" sz="1100" b="1"/>
              <a:t>etc.)</a:t>
            </a:r>
            <a:endParaRPr lang="en-US" sz="1100" b="1" dirty="0"/>
          </a:p>
        </p:txBody>
      </p:sp>
      <p:sp>
        <p:nvSpPr>
          <p:cNvPr id="26" name="Text Placeholder 2">
            <a:extLst>
              <a:ext uri="{FF2B5EF4-FFF2-40B4-BE49-F238E27FC236}">
                <a16:creationId xmlns:a16="http://schemas.microsoft.com/office/drawing/2014/main" id="{FA48BAD1-85AA-4CB2-A70C-C3C3BD0A5AD2}"/>
              </a:ext>
            </a:extLst>
          </p:cNvPr>
          <p:cNvSpPr txBox="1">
            <a:spLocks/>
          </p:cNvSpPr>
          <p:nvPr/>
        </p:nvSpPr>
        <p:spPr>
          <a:xfrm>
            <a:off x="824157" y="392933"/>
            <a:ext cx="8184662" cy="743999"/>
          </a:xfrm>
          <a:prstGeom prst="rect">
            <a:avLst/>
          </a:prstGeom>
        </p:spPr>
        <p:txBody>
          <a:bodyPr>
            <a:normAutofit/>
          </a:bodyPr>
          <a:lstStyle>
            <a:lvl1pPr marL="0" indent="0" algn="l" defTabSz="457200" rtl="0" eaLnBrk="1" latinLnBrk="0" hangingPunct="1">
              <a:lnSpc>
                <a:spcPct val="90000"/>
              </a:lnSpc>
              <a:spcBef>
                <a:spcPct val="20000"/>
              </a:spcBef>
              <a:buFont typeface="Arial"/>
              <a:buNone/>
              <a:defRPr sz="3000" b="0" i="0" kern="1200" baseline="0">
                <a:solidFill>
                  <a:srgbClr val="509E2F"/>
                </a:solidFill>
                <a:latin typeface="Orgon Slab Medium"/>
                <a:ea typeface="+mn-ea"/>
                <a:cs typeface="Orgon Slab Medium"/>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Topic Estimations</a:t>
            </a:r>
          </a:p>
        </p:txBody>
      </p:sp>
    </p:spTree>
    <p:extLst>
      <p:ext uri="{BB962C8B-B14F-4D97-AF65-F5344CB8AC3E}">
        <p14:creationId xmlns:p14="http://schemas.microsoft.com/office/powerpoint/2010/main" val="2820558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7E40CC-9183-499B-83D6-E73114C2DF57}"/>
              </a:ext>
            </a:extLst>
          </p:cNvPr>
          <p:cNvSpPr>
            <a:spLocks noGrp="1"/>
          </p:cNvSpPr>
          <p:nvPr>
            <p:ph type="body" sz="quarter" idx="11"/>
          </p:nvPr>
        </p:nvSpPr>
        <p:spPr>
          <a:xfrm>
            <a:off x="659305" y="1302545"/>
            <a:ext cx="4628975" cy="2776032"/>
          </a:xfrm>
        </p:spPr>
        <p:txBody>
          <a:bodyPr/>
          <a:lstStyle/>
          <a:p>
            <a:r>
              <a:rPr lang="en-US" dirty="0"/>
              <a:t>Use Abstracts</a:t>
            </a:r>
          </a:p>
          <a:p>
            <a:pPr lvl="1"/>
            <a:r>
              <a:rPr lang="en-US" dirty="0"/>
              <a:t>Assume representative of paper in general</a:t>
            </a:r>
          </a:p>
          <a:p>
            <a:pPr lvl="1"/>
            <a:r>
              <a:rPr lang="en-US" dirty="0"/>
              <a:t>More manageable</a:t>
            </a:r>
          </a:p>
          <a:p>
            <a:pPr lvl="1"/>
            <a:r>
              <a:rPr lang="en-US" dirty="0"/>
              <a:t>About 200 words each	</a:t>
            </a:r>
          </a:p>
          <a:p>
            <a:pPr lvl="1"/>
            <a:endParaRPr lang="en-US" dirty="0"/>
          </a:p>
        </p:txBody>
      </p:sp>
      <p:sp>
        <p:nvSpPr>
          <p:cNvPr id="3" name="Text Placeholder 2">
            <a:extLst>
              <a:ext uri="{FF2B5EF4-FFF2-40B4-BE49-F238E27FC236}">
                <a16:creationId xmlns:a16="http://schemas.microsoft.com/office/drawing/2014/main" id="{BC804EE2-C759-46D8-8E4E-D379E873CC6A}"/>
              </a:ext>
            </a:extLst>
          </p:cNvPr>
          <p:cNvSpPr>
            <a:spLocks noGrp="1"/>
          </p:cNvSpPr>
          <p:nvPr>
            <p:ph type="body" sz="quarter" idx="12"/>
          </p:nvPr>
        </p:nvSpPr>
        <p:spPr/>
        <p:txBody>
          <a:bodyPr/>
          <a:lstStyle/>
          <a:p>
            <a:r>
              <a:rPr lang="en-US" dirty="0"/>
              <a:t>Introduction</a:t>
            </a:r>
          </a:p>
        </p:txBody>
      </p:sp>
      <p:sp>
        <p:nvSpPr>
          <p:cNvPr id="4" name="TextBox 3">
            <a:extLst>
              <a:ext uri="{FF2B5EF4-FFF2-40B4-BE49-F238E27FC236}">
                <a16:creationId xmlns:a16="http://schemas.microsoft.com/office/drawing/2014/main" id="{36B0259D-84A5-4F6B-8838-79E71CD60D9C}"/>
              </a:ext>
            </a:extLst>
          </p:cNvPr>
          <p:cNvSpPr txBox="1"/>
          <p:nvPr/>
        </p:nvSpPr>
        <p:spPr>
          <a:xfrm>
            <a:off x="5288280" y="1234440"/>
            <a:ext cx="3665220" cy="2031325"/>
          </a:xfrm>
          <a:prstGeom prst="rect">
            <a:avLst/>
          </a:prstGeom>
          <a:noFill/>
        </p:spPr>
        <p:txBody>
          <a:bodyPr wrap="square" rtlCol="0">
            <a:spAutoFit/>
          </a:bodyPr>
          <a:lstStyle/>
          <a:p>
            <a:r>
              <a:rPr lang="en-US" sz="700" dirty="0">
                <a:solidFill>
                  <a:srgbClr val="005F83"/>
                </a:solidFill>
              </a:rPr>
              <a:t>The Internet of Things (IoT) shall be able to incorporate transparently and seamlessly a large number of different and heterogeneous end systems, while providing open access to selected subsets of data for the development of a plethora of digital services. Building a general architecture for the IoT is hence a very complex task, mainly because of the extremely large variety of devices, link layer technologies, and services that may be involved in such a system. In this paper, we focus specifically to an urban IoT system that, while still being quite a broad category, are characterized by their specific application domain. Urban IoTs, in fact, are designed to support the Smart City vision, which aims at exploiting the most advanced communication technologies to support added-value services for the administration of the city and for the citizens. This paper hence provides a comprehensive survey of the enabling technologies, protocols, and architecture for an urban IoT. Furthermore, the paper will present and discuss the technical solutions and best-practice guidelines adopted in the Padova Smart City project, a proof-of-concept deployment of an IoT island in the city of Padova, Italy, performed in collaboration with the city municipality.</a:t>
            </a:r>
          </a:p>
          <a:p>
            <a:endParaRPr lang="en-US" sz="700" dirty="0">
              <a:solidFill>
                <a:srgbClr val="005F83"/>
              </a:solidFill>
            </a:endParaRPr>
          </a:p>
          <a:p>
            <a:pPr algn="r"/>
            <a:r>
              <a:rPr lang="en-US" sz="700" dirty="0">
                <a:solidFill>
                  <a:srgbClr val="005F83"/>
                </a:solidFill>
              </a:rPr>
              <a:t>A. </a:t>
            </a:r>
            <a:r>
              <a:rPr lang="en-US" sz="700" dirty="0" err="1">
                <a:solidFill>
                  <a:srgbClr val="005F83"/>
                </a:solidFill>
              </a:rPr>
              <a:t>Zanella</a:t>
            </a:r>
            <a:r>
              <a:rPr lang="en-US" sz="700" dirty="0">
                <a:solidFill>
                  <a:srgbClr val="005F83"/>
                </a:solidFill>
              </a:rPr>
              <a:t>, N. Bui, A. Castellani, L. </a:t>
            </a:r>
            <a:r>
              <a:rPr lang="en-US" sz="700" dirty="0" err="1">
                <a:solidFill>
                  <a:srgbClr val="005F83"/>
                </a:solidFill>
              </a:rPr>
              <a:t>Vangelista</a:t>
            </a:r>
            <a:r>
              <a:rPr lang="en-US" sz="700" dirty="0">
                <a:solidFill>
                  <a:srgbClr val="005F83"/>
                </a:solidFill>
              </a:rPr>
              <a:t> and M. </a:t>
            </a:r>
            <a:r>
              <a:rPr lang="en-US" sz="700" dirty="0" err="1">
                <a:solidFill>
                  <a:srgbClr val="005F83"/>
                </a:solidFill>
              </a:rPr>
              <a:t>Zorzi</a:t>
            </a:r>
            <a:r>
              <a:rPr lang="en-US" sz="700" dirty="0">
                <a:solidFill>
                  <a:srgbClr val="005F83"/>
                </a:solidFill>
              </a:rPr>
              <a:t>, "Internet of Things for Smart Cities," in </a:t>
            </a:r>
            <a:r>
              <a:rPr lang="en-US" sz="700" i="1" dirty="0">
                <a:solidFill>
                  <a:srgbClr val="005F83"/>
                </a:solidFill>
              </a:rPr>
              <a:t>IEEE Internet of Things Journal</a:t>
            </a:r>
            <a:r>
              <a:rPr lang="en-US" sz="700" dirty="0">
                <a:solidFill>
                  <a:srgbClr val="005F83"/>
                </a:solidFill>
              </a:rPr>
              <a:t>, vol. 1, no. 1, pp. 22-32, Feb. 2014.</a:t>
            </a:r>
            <a:br>
              <a:rPr lang="en-US" sz="700" dirty="0">
                <a:solidFill>
                  <a:srgbClr val="005F83"/>
                </a:solidFill>
              </a:rPr>
            </a:br>
            <a:r>
              <a:rPr lang="en-US" sz="700" dirty="0" err="1">
                <a:solidFill>
                  <a:srgbClr val="005F83"/>
                </a:solidFill>
              </a:rPr>
              <a:t>doi</a:t>
            </a:r>
            <a:r>
              <a:rPr lang="en-US" sz="700" dirty="0">
                <a:solidFill>
                  <a:srgbClr val="005F83"/>
                </a:solidFill>
              </a:rPr>
              <a:t>: 10.1109/JIOT.2014.2306328</a:t>
            </a:r>
          </a:p>
        </p:txBody>
      </p:sp>
    </p:spTree>
    <p:extLst>
      <p:ext uri="{BB962C8B-B14F-4D97-AF65-F5344CB8AC3E}">
        <p14:creationId xmlns:p14="http://schemas.microsoft.com/office/powerpoint/2010/main" val="14625748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3AAEAE-B21A-4569-94C3-ACE57D719225}"/>
              </a:ext>
            </a:extLst>
          </p:cNvPr>
          <p:cNvSpPr>
            <a:spLocks noGrp="1"/>
          </p:cNvSpPr>
          <p:nvPr>
            <p:ph type="body" sz="quarter" idx="11"/>
          </p:nvPr>
        </p:nvSpPr>
        <p:spPr/>
        <p:txBody>
          <a:bodyPr/>
          <a:lstStyle/>
          <a:p>
            <a:r>
              <a:rPr lang="en-US" dirty="0"/>
              <a:t>Key aspects</a:t>
            </a:r>
          </a:p>
          <a:p>
            <a:pPr lvl="1"/>
            <a:r>
              <a:rPr lang="en-US" dirty="0"/>
              <a:t>Number of topics: smaller is better</a:t>
            </a:r>
          </a:p>
          <a:p>
            <a:pPr lvl="2"/>
            <a:r>
              <a:rPr lang="en-US" sz="1600" dirty="0"/>
              <a:t>Optimum perplexity often way too high</a:t>
            </a:r>
          </a:p>
          <a:p>
            <a:pPr lvl="1"/>
            <a:r>
              <a:rPr lang="en-US" dirty="0"/>
              <a:t>Subject matter is important: broad subject accommodate models better</a:t>
            </a:r>
          </a:p>
          <a:p>
            <a:pPr lvl="1"/>
            <a:r>
              <a:rPr lang="en-US" dirty="0"/>
              <a:t>Human insight is always needed, ambiguous topics</a:t>
            </a:r>
          </a:p>
          <a:p>
            <a:pPr lvl="1"/>
            <a:endParaRPr lang="en-US" dirty="0"/>
          </a:p>
          <a:p>
            <a:r>
              <a:rPr lang="en-US" dirty="0"/>
              <a:t>Conclusion? </a:t>
            </a:r>
            <a:r>
              <a:rPr lang="en-US" b="1" dirty="0"/>
              <a:t>Yes</a:t>
            </a:r>
            <a:r>
              <a:rPr lang="en-US" dirty="0"/>
              <a:t>, fairly well</a:t>
            </a:r>
          </a:p>
        </p:txBody>
      </p:sp>
      <p:sp>
        <p:nvSpPr>
          <p:cNvPr id="3" name="Text Placeholder 2">
            <a:extLst>
              <a:ext uri="{FF2B5EF4-FFF2-40B4-BE49-F238E27FC236}">
                <a16:creationId xmlns:a16="http://schemas.microsoft.com/office/drawing/2014/main" id="{D0F32C57-F9EA-40FC-9DF9-E0A9669684DE}"/>
              </a:ext>
            </a:extLst>
          </p:cNvPr>
          <p:cNvSpPr>
            <a:spLocks noGrp="1"/>
          </p:cNvSpPr>
          <p:nvPr>
            <p:ph type="body" sz="quarter" idx="12"/>
          </p:nvPr>
        </p:nvSpPr>
        <p:spPr/>
        <p:txBody>
          <a:bodyPr>
            <a:normAutofit/>
          </a:bodyPr>
          <a:lstStyle/>
          <a:p>
            <a:r>
              <a:rPr lang="en-US" dirty="0"/>
              <a:t>Question #3: </a:t>
            </a:r>
            <a:r>
              <a:rPr lang="en-US" sz="2200" dirty="0"/>
              <a:t>Can papers be neatly clustered by subject matter?</a:t>
            </a:r>
            <a:endParaRPr lang="en-US" dirty="0"/>
          </a:p>
          <a:p>
            <a:endParaRPr lang="en-US" dirty="0"/>
          </a:p>
        </p:txBody>
      </p:sp>
    </p:spTree>
    <p:extLst>
      <p:ext uri="{BB962C8B-B14F-4D97-AF65-F5344CB8AC3E}">
        <p14:creationId xmlns:p14="http://schemas.microsoft.com/office/powerpoint/2010/main" val="3760977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0D10464-17EE-4EF2-9CDA-38BE480B8C61}"/>
              </a:ext>
            </a:extLst>
          </p:cNvPr>
          <p:cNvSpPr>
            <a:spLocks noGrp="1"/>
          </p:cNvSpPr>
          <p:nvPr>
            <p:ph type="body" sz="quarter" idx="11"/>
          </p:nvPr>
        </p:nvSpPr>
        <p:spPr/>
        <p:txBody>
          <a:bodyPr/>
          <a:lstStyle/>
          <a:p>
            <a:r>
              <a:rPr lang="en-US" sz="2000" dirty="0"/>
              <a:t>Introduction</a:t>
            </a:r>
          </a:p>
          <a:p>
            <a:r>
              <a:rPr lang="en-US" sz="2000" dirty="0"/>
              <a:t>2018 Papers Analysis</a:t>
            </a:r>
            <a:r>
              <a:rPr lang="en-US" sz="1200" dirty="0"/>
              <a:t> by LDA and LSA</a:t>
            </a:r>
          </a:p>
          <a:p>
            <a:r>
              <a:rPr lang="en-US" sz="2000" dirty="0"/>
              <a:t>Model Applicability</a:t>
            </a:r>
          </a:p>
          <a:p>
            <a:r>
              <a:rPr lang="en-US" sz="2000" dirty="0"/>
              <a:t>TF-IDF Analysis</a:t>
            </a:r>
          </a:p>
          <a:p>
            <a:r>
              <a:rPr lang="en-US" sz="2000" dirty="0"/>
              <a:t>Perplexity &amp; Insights by Publication</a:t>
            </a:r>
          </a:p>
          <a:p>
            <a:r>
              <a:rPr lang="en-US" sz="2000" dirty="0"/>
              <a:t>Topic Accuracy</a:t>
            </a:r>
          </a:p>
          <a:p>
            <a:r>
              <a:rPr lang="en-US" sz="2000" b="1" dirty="0">
                <a:solidFill>
                  <a:srgbClr val="005F83"/>
                </a:solidFill>
              </a:rPr>
              <a:t>Conclusions and Ending Points</a:t>
            </a:r>
          </a:p>
          <a:p>
            <a:endParaRPr lang="en-US" sz="2000" dirty="0"/>
          </a:p>
        </p:txBody>
      </p:sp>
      <p:sp>
        <p:nvSpPr>
          <p:cNvPr id="9" name="Text Placeholder 8">
            <a:extLst>
              <a:ext uri="{FF2B5EF4-FFF2-40B4-BE49-F238E27FC236}">
                <a16:creationId xmlns:a16="http://schemas.microsoft.com/office/drawing/2014/main" id="{45EBF104-64B1-4361-9510-55DA72284B12}"/>
              </a:ext>
            </a:extLst>
          </p:cNvPr>
          <p:cNvSpPr>
            <a:spLocks noGrp="1"/>
          </p:cNvSpPr>
          <p:nvPr>
            <p:ph type="body" sz="quarter" idx="12"/>
          </p:nvPr>
        </p:nvSpPr>
        <p:spPr/>
        <p:txBody>
          <a:bodyPr/>
          <a:lstStyle/>
          <a:p>
            <a:r>
              <a:rPr lang="en-US" dirty="0"/>
              <a:t>Outline</a:t>
            </a:r>
          </a:p>
        </p:txBody>
      </p:sp>
    </p:spTree>
    <p:extLst>
      <p:ext uri="{BB962C8B-B14F-4D97-AF65-F5344CB8AC3E}">
        <p14:creationId xmlns:p14="http://schemas.microsoft.com/office/powerpoint/2010/main" val="2176500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290369-32C2-4DC2-A8BC-D04F594C6CD5}"/>
              </a:ext>
            </a:extLst>
          </p:cNvPr>
          <p:cNvSpPr>
            <a:spLocks noGrp="1"/>
          </p:cNvSpPr>
          <p:nvPr>
            <p:ph type="body" sz="quarter" idx="11"/>
          </p:nvPr>
        </p:nvSpPr>
        <p:spPr/>
        <p:txBody>
          <a:bodyPr/>
          <a:lstStyle/>
          <a:p>
            <a:r>
              <a:rPr lang="en-US" dirty="0"/>
              <a:t>Is this a valuable research tool for you?</a:t>
            </a:r>
          </a:p>
          <a:p>
            <a:r>
              <a:rPr lang="en-US" dirty="0"/>
              <a:t>Can reveal current research trends</a:t>
            </a:r>
          </a:p>
          <a:p>
            <a:r>
              <a:rPr lang="en-US" dirty="0"/>
              <a:t>What is this valuable for? </a:t>
            </a:r>
          </a:p>
          <a:p>
            <a:pPr lvl="1"/>
            <a:r>
              <a:rPr lang="en-US" dirty="0"/>
              <a:t>Classifying upcoming papers</a:t>
            </a:r>
          </a:p>
          <a:p>
            <a:pPr lvl="1"/>
            <a:r>
              <a:rPr lang="en-US" dirty="0"/>
              <a:t>Scoring your paper according to current trends</a:t>
            </a:r>
          </a:p>
        </p:txBody>
      </p:sp>
      <p:sp>
        <p:nvSpPr>
          <p:cNvPr id="3" name="Text Placeholder 2">
            <a:extLst>
              <a:ext uri="{FF2B5EF4-FFF2-40B4-BE49-F238E27FC236}">
                <a16:creationId xmlns:a16="http://schemas.microsoft.com/office/drawing/2014/main" id="{D9655686-70BB-4D92-86DC-F9E184C144EA}"/>
              </a:ext>
            </a:extLst>
          </p:cNvPr>
          <p:cNvSpPr>
            <a:spLocks noGrp="1"/>
          </p:cNvSpPr>
          <p:nvPr>
            <p:ph type="body" sz="quarter" idx="12"/>
          </p:nvPr>
        </p:nvSpPr>
        <p:spPr/>
        <p:txBody>
          <a:bodyPr/>
          <a:lstStyle/>
          <a:p>
            <a:r>
              <a:rPr lang="en-US" dirty="0"/>
              <a:t>Conclusions</a:t>
            </a:r>
          </a:p>
        </p:txBody>
      </p:sp>
    </p:spTree>
    <p:extLst>
      <p:ext uri="{BB962C8B-B14F-4D97-AF65-F5344CB8AC3E}">
        <p14:creationId xmlns:p14="http://schemas.microsoft.com/office/powerpoint/2010/main" val="182111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A2CF36-03B0-4AAD-8C18-70255559CDCE}"/>
              </a:ext>
            </a:extLst>
          </p:cNvPr>
          <p:cNvSpPr>
            <a:spLocks noGrp="1"/>
          </p:cNvSpPr>
          <p:nvPr>
            <p:ph type="body" sz="quarter" idx="11"/>
          </p:nvPr>
        </p:nvSpPr>
        <p:spPr/>
        <p:txBody>
          <a:bodyPr/>
          <a:lstStyle/>
          <a:p>
            <a:r>
              <a:rPr lang="en-US" dirty="0"/>
              <a:t>Scripts and plots developed in MATLAB</a:t>
            </a:r>
          </a:p>
          <a:p>
            <a:r>
              <a:rPr lang="en-US" dirty="0"/>
              <a:t>Code available on my Github</a:t>
            </a:r>
            <a:endParaRPr lang="en-US" dirty="0">
              <a:hlinkClick r:id="rId2"/>
            </a:endParaRPr>
          </a:p>
          <a:p>
            <a:pPr lvl="1"/>
            <a:r>
              <a:rPr lang="en-US" dirty="0">
                <a:hlinkClick r:id="rId2"/>
              </a:rPr>
              <a:t>https://github.com/stewythe1st/Research-Mining</a:t>
            </a:r>
            <a:endParaRPr lang="en-US" dirty="0"/>
          </a:p>
          <a:p>
            <a:r>
              <a:rPr lang="en-US" dirty="0"/>
              <a:t>IEEE Web API</a:t>
            </a:r>
            <a:endParaRPr lang="en-US" dirty="0">
              <a:hlinkClick r:id="rId3"/>
            </a:endParaRPr>
          </a:p>
          <a:p>
            <a:pPr lvl="1"/>
            <a:r>
              <a:rPr lang="en-US" dirty="0">
                <a:hlinkClick r:id="rId3"/>
              </a:rPr>
              <a:t>https://developer.ieee.org/docs</a:t>
            </a:r>
            <a:endParaRPr lang="en-US" dirty="0"/>
          </a:p>
          <a:p>
            <a:endParaRPr lang="en-US" dirty="0">
              <a:solidFill>
                <a:srgbClr val="003B49"/>
              </a:solidFill>
            </a:endParaRPr>
          </a:p>
          <a:p>
            <a:endParaRPr lang="en-US" dirty="0"/>
          </a:p>
        </p:txBody>
      </p:sp>
      <p:sp>
        <p:nvSpPr>
          <p:cNvPr id="3" name="Text Placeholder 2">
            <a:extLst>
              <a:ext uri="{FF2B5EF4-FFF2-40B4-BE49-F238E27FC236}">
                <a16:creationId xmlns:a16="http://schemas.microsoft.com/office/drawing/2014/main" id="{3D95B9C3-7AF0-4F43-BA6D-5FC77A3CA896}"/>
              </a:ext>
            </a:extLst>
          </p:cNvPr>
          <p:cNvSpPr>
            <a:spLocks noGrp="1"/>
          </p:cNvSpPr>
          <p:nvPr>
            <p:ph type="body" sz="quarter" idx="12"/>
          </p:nvPr>
        </p:nvSpPr>
        <p:spPr/>
        <p:txBody>
          <a:bodyPr/>
          <a:lstStyle/>
          <a:p>
            <a:r>
              <a:rPr lang="en-US" dirty="0"/>
              <a:t>Code</a:t>
            </a:r>
          </a:p>
        </p:txBody>
      </p:sp>
    </p:spTree>
    <p:extLst>
      <p:ext uri="{BB962C8B-B14F-4D97-AF65-F5344CB8AC3E}">
        <p14:creationId xmlns:p14="http://schemas.microsoft.com/office/powerpoint/2010/main" val="2800248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E3FC0-8EFB-4373-A014-05CD145E0720}"/>
              </a:ext>
            </a:extLst>
          </p:cNvPr>
          <p:cNvSpPr>
            <a:spLocks noGrp="1"/>
          </p:cNvSpPr>
          <p:nvPr>
            <p:ph type="body" sz="quarter" idx="11"/>
          </p:nvPr>
        </p:nvSpPr>
        <p:spPr/>
        <p:txBody>
          <a:bodyPr/>
          <a:lstStyle/>
          <a:p>
            <a:r>
              <a:rPr lang="en-US" dirty="0"/>
              <a:t>Figure out a good way to determine optimal number of topics</a:t>
            </a:r>
          </a:p>
          <a:p>
            <a:r>
              <a:rPr lang="en-US" dirty="0"/>
              <a:t>Try out with documents from other sources</a:t>
            </a:r>
          </a:p>
          <a:p>
            <a:r>
              <a:rPr lang="en-US" dirty="0"/>
              <a:t>Perhaps perform analysis on paper content, not </a:t>
            </a:r>
            <a:r>
              <a:rPr lang="en-US"/>
              <a:t>just abstract</a:t>
            </a:r>
          </a:p>
          <a:p>
            <a:pPr marL="0" indent="0">
              <a:buNone/>
            </a:pPr>
            <a:endParaRPr lang="en-US" dirty="0"/>
          </a:p>
        </p:txBody>
      </p:sp>
      <p:sp>
        <p:nvSpPr>
          <p:cNvPr id="3" name="Text Placeholder 2">
            <a:extLst>
              <a:ext uri="{FF2B5EF4-FFF2-40B4-BE49-F238E27FC236}">
                <a16:creationId xmlns:a16="http://schemas.microsoft.com/office/drawing/2014/main" id="{681120B5-F248-4FCF-A47D-A3444681485D}"/>
              </a:ext>
            </a:extLst>
          </p:cNvPr>
          <p:cNvSpPr>
            <a:spLocks noGrp="1"/>
          </p:cNvSpPr>
          <p:nvPr>
            <p:ph type="body" sz="quarter" idx="12"/>
          </p:nvPr>
        </p:nvSpPr>
        <p:spPr/>
        <p:txBody>
          <a:bodyPr/>
          <a:lstStyle/>
          <a:p>
            <a:r>
              <a:rPr lang="en-US" dirty="0"/>
              <a:t>Moving Forward</a:t>
            </a:r>
          </a:p>
        </p:txBody>
      </p:sp>
    </p:spTree>
    <p:extLst>
      <p:ext uri="{BB962C8B-B14F-4D97-AF65-F5344CB8AC3E}">
        <p14:creationId xmlns:p14="http://schemas.microsoft.com/office/powerpoint/2010/main" val="22446048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613917-F6D4-4430-9224-4F4492B2368A}"/>
              </a:ext>
            </a:extLst>
          </p:cNvPr>
          <p:cNvSpPr>
            <a:spLocks noGrp="1"/>
          </p:cNvSpPr>
          <p:nvPr>
            <p:ph type="body" sz="quarter" idx="11"/>
          </p:nvPr>
        </p:nvSpPr>
        <p:spPr>
          <a:xfrm>
            <a:off x="659305" y="1043940"/>
            <a:ext cx="8196210" cy="3034637"/>
          </a:xfrm>
        </p:spPr>
        <p:txBody>
          <a:bodyPr/>
          <a:lstStyle/>
          <a:p>
            <a:pPr marL="0" indent="0">
              <a:buNone/>
            </a:pPr>
            <a:r>
              <a:rPr lang="en-US" sz="1100" b="1" u="sng" dirty="0"/>
              <a:t>Research Used</a:t>
            </a:r>
          </a:p>
          <a:p>
            <a:r>
              <a:rPr lang="en-US" sz="1100" dirty="0"/>
              <a:t>K. S. Jones, “A Statistical Interpretation Of Term Specificity And Its Application In Retrieval”, Journal of Documentation, vol. 28, issue 1, pp. 11-21, 1972</a:t>
            </a:r>
          </a:p>
          <a:p>
            <a:r>
              <a:rPr lang="en-US" sz="1100" dirty="0"/>
              <a:t>D. M. </a:t>
            </a:r>
            <a:r>
              <a:rPr lang="en-US" sz="1100" dirty="0" err="1"/>
              <a:t>Blei</a:t>
            </a:r>
            <a:r>
              <a:rPr lang="en-US" sz="1100" dirty="0"/>
              <a:t>, A. Y. Ng, and M. I. Jordan, “Latent </a:t>
            </a:r>
            <a:r>
              <a:rPr lang="en-US" sz="1100" dirty="0" err="1"/>
              <a:t>Dirichlet</a:t>
            </a:r>
            <a:r>
              <a:rPr lang="en-US" sz="1100" dirty="0"/>
              <a:t> Allocation,” Journal of Machine Learning Research, vol. 3, pp. 993–1022, Jan. 2003.</a:t>
            </a:r>
          </a:p>
          <a:p>
            <a:r>
              <a:rPr lang="en-US" sz="1100" dirty="0"/>
              <a:t>S. C. </a:t>
            </a:r>
            <a:r>
              <a:rPr lang="en-US" sz="1100" dirty="0" err="1"/>
              <a:t>Deerwester</a:t>
            </a:r>
            <a:r>
              <a:rPr lang="en-US" sz="1100" dirty="0"/>
              <a:t>, S. T. </a:t>
            </a:r>
            <a:r>
              <a:rPr lang="en-US" sz="1100" dirty="0" err="1"/>
              <a:t>Dumais</a:t>
            </a:r>
            <a:r>
              <a:rPr lang="en-US" sz="1100" dirty="0"/>
              <a:t>, G. W. Furnace, R. A. Harshman, T. K. </a:t>
            </a:r>
            <a:r>
              <a:rPr lang="en-US" sz="1100" dirty="0" err="1"/>
              <a:t>Landauer</a:t>
            </a:r>
            <a:r>
              <a:rPr lang="en-US" sz="1100" dirty="0"/>
              <a:t>, K. E. </a:t>
            </a:r>
            <a:r>
              <a:rPr lang="en-US" sz="1100" dirty="0" err="1"/>
              <a:t>Lochbaum</a:t>
            </a:r>
            <a:r>
              <a:rPr lang="en-US" sz="1100" dirty="0"/>
              <a:t>, and L. A. Streeter, “Computer information retrieval using latent semantic structure ,” 13-Jun-1989.</a:t>
            </a:r>
          </a:p>
          <a:p>
            <a:endParaRPr lang="en-US" sz="1100" dirty="0"/>
          </a:p>
          <a:p>
            <a:pPr marL="0" indent="0">
              <a:buNone/>
            </a:pPr>
            <a:r>
              <a:rPr lang="en-US" sz="1100" b="1" u="sng" dirty="0"/>
              <a:t>Works Used in Examples</a:t>
            </a:r>
          </a:p>
          <a:p>
            <a:r>
              <a:rPr lang="en-US" sz="1100" dirty="0"/>
              <a:t>A. </a:t>
            </a:r>
            <a:r>
              <a:rPr lang="en-US" sz="1100" dirty="0" err="1"/>
              <a:t>Zanella</a:t>
            </a:r>
            <a:r>
              <a:rPr lang="en-US" sz="1100" dirty="0"/>
              <a:t>, N. Bui, A. Castellani, L. </a:t>
            </a:r>
            <a:r>
              <a:rPr lang="en-US" sz="1100" dirty="0" err="1"/>
              <a:t>Vangelista</a:t>
            </a:r>
            <a:r>
              <a:rPr lang="en-US" sz="1100" dirty="0"/>
              <a:t> and M. </a:t>
            </a:r>
            <a:r>
              <a:rPr lang="en-US" sz="1100" dirty="0" err="1"/>
              <a:t>Zorzi</a:t>
            </a:r>
            <a:r>
              <a:rPr lang="en-US" sz="1100" dirty="0"/>
              <a:t>, "Internet of Things for Smart Cities," in IEEE Internet of Things Journal, vol. 1, no. 1, pp. 22-32, Feb. 2014.</a:t>
            </a:r>
          </a:p>
          <a:p>
            <a:r>
              <a:rPr lang="en-US" sz="1100" dirty="0"/>
              <a:t>Rui Xu and D. </a:t>
            </a:r>
            <a:r>
              <a:rPr lang="en-US" sz="1100" dirty="0" err="1"/>
              <a:t>Wunsch</a:t>
            </a:r>
            <a:r>
              <a:rPr lang="en-US" sz="1100" dirty="0"/>
              <a:t>, "Survey of clustering algorithms," in IEEE Transactions on Neural Networks, vol. 16, no. 3, pp. 645-678, May 2005.</a:t>
            </a:r>
          </a:p>
          <a:p>
            <a:r>
              <a:rPr lang="en-US" sz="1100" dirty="0"/>
              <a:t>T. Iwata, T. </a:t>
            </a:r>
            <a:r>
              <a:rPr lang="en-US" sz="1100" dirty="0" err="1"/>
              <a:t>Hirao</a:t>
            </a:r>
            <a:r>
              <a:rPr lang="en-US" sz="1100" dirty="0"/>
              <a:t> and N. Ueda, "Topic Models for Unsupervised Cluster Matching," in IEEE Transactions on Knowledge and Data Engineering, vol. 30, no. 4, pp. 786-795, April 1 2018.</a:t>
            </a:r>
          </a:p>
          <a:p>
            <a:r>
              <a:rPr lang="en-US" sz="1100" dirty="0"/>
              <a:t>K. Wang, H. Gao, X. Xu, J. Jiang and D. Yue, "An Energy-Efficient Reliable Data Transmission Scheme for Complex Environmental Monitoring in Underwater Acoustic Sensor Networks," in IEEE Sensors Journal, vol. 16, no. 11, pp. 4051-4062, June1, 2016.</a:t>
            </a:r>
          </a:p>
          <a:p>
            <a:r>
              <a:rPr lang="en-US" sz="1100" dirty="0"/>
              <a:t>"IEEE Sensors Journal publication information," in IEEE Sensors Journal, vol. 9, no. 11, pp. C2-C2, Nov. 2009.</a:t>
            </a:r>
          </a:p>
          <a:p>
            <a:endParaRPr lang="en-US" sz="1100" dirty="0"/>
          </a:p>
          <a:p>
            <a:endParaRPr lang="en-US" sz="1100" dirty="0"/>
          </a:p>
          <a:p>
            <a:endParaRPr lang="en-US" sz="1100" dirty="0"/>
          </a:p>
        </p:txBody>
      </p:sp>
      <p:sp>
        <p:nvSpPr>
          <p:cNvPr id="3" name="Text Placeholder 2">
            <a:extLst>
              <a:ext uri="{FF2B5EF4-FFF2-40B4-BE49-F238E27FC236}">
                <a16:creationId xmlns:a16="http://schemas.microsoft.com/office/drawing/2014/main" id="{DB9BEE45-80BD-4C63-897C-A547F4E1832F}"/>
              </a:ext>
            </a:extLst>
          </p:cNvPr>
          <p:cNvSpPr>
            <a:spLocks noGrp="1"/>
          </p:cNvSpPr>
          <p:nvPr>
            <p:ph type="body" sz="quarter" idx="12"/>
          </p:nvPr>
        </p:nvSpPr>
        <p:spPr/>
        <p:txBody>
          <a:bodyPr/>
          <a:lstStyle/>
          <a:p>
            <a:r>
              <a:rPr lang="en-US" dirty="0"/>
              <a:t>Citations</a:t>
            </a:r>
          </a:p>
        </p:txBody>
      </p:sp>
    </p:spTree>
    <p:extLst>
      <p:ext uri="{BB962C8B-B14F-4D97-AF65-F5344CB8AC3E}">
        <p14:creationId xmlns:p14="http://schemas.microsoft.com/office/powerpoint/2010/main" val="68209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BDE125-E34D-4AA3-A004-B9700FFDF63F}"/>
              </a:ext>
            </a:extLst>
          </p:cNvPr>
          <p:cNvSpPr>
            <a:spLocks noGrp="1"/>
          </p:cNvSpPr>
          <p:nvPr>
            <p:ph type="body" sz="quarter" idx="11"/>
          </p:nvPr>
        </p:nvSpPr>
        <p:spPr/>
        <p:txBody>
          <a:bodyPr/>
          <a:lstStyle/>
          <a:p>
            <a:r>
              <a:rPr lang="en-US" sz="1800" dirty="0"/>
              <a:t>Questions/Goals</a:t>
            </a:r>
          </a:p>
          <a:p>
            <a:pPr lvl="1"/>
            <a:r>
              <a:rPr lang="en-US" sz="1600" dirty="0"/>
              <a:t>How similar are papers published in journals? </a:t>
            </a:r>
            <a:r>
              <a:rPr lang="en-US" sz="1600" b="1" dirty="0"/>
              <a:t>More similar than you think!</a:t>
            </a:r>
          </a:p>
          <a:p>
            <a:pPr lvl="1"/>
            <a:r>
              <a:rPr lang="en-US" sz="1600" dirty="0"/>
              <a:t>Can papers be neatly clustered by subject matter? </a:t>
            </a:r>
            <a:r>
              <a:rPr lang="en-US" sz="1600" b="1" dirty="0"/>
              <a:t>Yes! </a:t>
            </a:r>
          </a:p>
          <a:p>
            <a:pPr lvl="1"/>
            <a:r>
              <a:rPr lang="en-US" sz="1600" dirty="0"/>
              <a:t>Do Journals and Transactions vary more or less than Conference and Workshop Proceedings? </a:t>
            </a:r>
            <a:r>
              <a:rPr lang="en-US" sz="1600" b="1" dirty="0"/>
              <a:t>Not really</a:t>
            </a:r>
          </a:p>
          <a:p>
            <a:r>
              <a:rPr lang="en-US" sz="1800" dirty="0"/>
              <a:t>Conclusions</a:t>
            </a:r>
          </a:p>
          <a:p>
            <a:pPr lvl="1"/>
            <a:r>
              <a:rPr lang="en-US" sz="1600" dirty="0"/>
              <a:t>Not much of a valuable research tool for most people</a:t>
            </a:r>
          </a:p>
          <a:p>
            <a:pPr lvl="1"/>
            <a:r>
              <a:rPr lang="en-US" sz="1600" dirty="0"/>
              <a:t>Does reveal current research trends</a:t>
            </a:r>
          </a:p>
          <a:p>
            <a:pPr lvl="1"/>
            <a:r>
              <a:rPr lang="en-US" sz="1600" dirty="0"/>
              <a:t>Is this valuable for…</a:t>
            </a:r>
          </a:p>
          <a:p>
            <a:pPr lvl="2"/>
            <a:r>
              <a:rPr lang="en-US" sz="1400" dirty="0"/>
              <a:t>Classifying upcoming papers</a:t>
            </a:r>
          </a:p>
          <a:p>
            <a:pPr lvl="2"/>
            <a:r>
              <a:rPr lang="en-US" sz="1400" dirty="0"/>
              <a:t>Scoring your paper according to current trends</a:t>
            </a:r>
            <a:endParaRPr lang="en-US" dirty="0"/>
          </a:p>
        </p:txBody>
      </p:sp>
      <p:sp>
        <p:nvSpPr>
          <p:cNvPr id="3" name="Text Placeholder 2">
            <a:extLst>
              <a:ext uri="{FF2B5EF4-FFF2-40B4-BE49-F238E27FC236}">
                <a16:creationId xmlns:a16="http://schemas.microsoft.com/office/drawing/2014/main" id="{77A3EF91-1F92-488A-8FEB-B0C3EECBCC79}"/>
              </a:ext>
            </a:extLst>
          </p:cNvPr>
          <p:cNvSpPr>
            <a:spLocks noGrp="1"/>
          </p:cNvSpPr>
          <p:nvPr>
            <p:ph type="body" sz="quarter" idx="12"/>
          </p:nvPr>
        </p:nvSpPr>
        <p:spPr/>
        <p:txBody>
          <a:bodyPr/>
          <a:lstStyle/>
          <a:p>
            <a:r>
              <a:rPr lang="en-US" dirty="0"/>
              <a:t>Questions?</a:t>
            </a:r>
          </a:p>
        </p:txBody>
      </p:sp>
    </p:spTree>
    <p:extLst>
      <p:ext uri="{BB962C8B-B14F-4D97-AF65-F5344CB8AC3E}">
        <p14:creationId xmlns:p14="http://schemas.microsoft.com/office/powerpoint/2010/main" val="1280142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0D10464-17EE-4EF2-9CDA-38BE480B8C61}"/>
              </a:ext>
            </a:extLst>
          </p:cNvPr>
          <p:cNvSpPr>
            <a:spLocks noGrp="1"/>
          </p:cNvSpPr>
          <p:nvPr>
            <p:ph type="body" sz="quarter" idx="11"/>
          </p:nvPr>
        </p:nvSpPr>
        <p:spPr/>
        <p:txBody>
          <a:bodyPr/>
          <a:lstStyle/>
          <a:p>
            <a:r>
              <a:rPr lang="en-US" sz="2000" dirty="0"/>
              <a:t>Introduction</a:t>
            </a:r>
          </a:p>
          <a:p>
            <a:r>
              <a:rPr lang="en-US" sz="2000" b="1" dirty="0">
                <a:solidFill>
                  <a:srgbClr val="005F83"/>
                </a:solidFill>
              </a:rPr>
              <a:t>2018 Papers Analysis</a:t>
            </a:r>
            <a:r>
              <a:rPr lang="en-US" sz="1200" b="1" dirty="0">
                <a:solidFill>
                  <a:srgbClr val="005F83"/>
                </a:solidFill>
              </a:rPr>
              <a:t> by LDA and LSA</a:t>
            </a:r>
          </a:p>
          <a:p>
            <a:r>
              <a:rPr lang="en-US" sz="2000" dirty="0"/>
              <a:t>Model Applicability</a:t>
            </a:r>
          </a:p>
          <a:p>
            <a:r>
              <a:rPr lang="en-US" sz="2000" dirty="0"/>
              <a:t>TF-IDF Analysis</a:t>
            </a:r>
          </a:p>
          <a:p>
            <a:r>
              <a:rPr lang="en-US" sz="2000" dirty="0"/>
              <a:t>Perplexity &amp; Insights by Publication</a:t>
            </a:r>
          </a:p>
          <a:p>
            <a:r>
              <a:rPr lang="en-US" sz="2000" dirty="0"/>
              <a:t>Topic Accuracy</a:t>
            </a:r>
          </a:p>
          <a:p>
            <a:r>
              <a:rPr lang="en-US" sz="2000" dirty="0"/>
              <a:t>Conclusions and Ending Points</a:t>
            </a:r>
          </a:p>
          <a:p>
            <a:endParaRPr lang="en-US" sz="2000" dirty="0"/>
          </a:p>
        </p:txBody>
      </p:sp>
      <p:sp>
        <p:nvSpPr>
          <p:cNvPr id="9" name="Text Placeholder 8">
            <a:extLst>
              <a:ext uri="{FF2B5EF4-FFF2-40B4-BE49-F238E27FC236}">
                <a16:creationId xmlns:a16="http://schemas.microsoft.com/office/drawing/2014/main" id="{45EBF104-64B1-4361-9510-55DA72284B12}"/>
              </a:ext>
            </a:extLst>
          </p:cNvPr>
          <p:cNvSpPr>
            <a:spLocks noGrp="1"/>
          </p:cNvSpPr>
          <p:nvPr>
            <p:ph type="body" sz="quarter" idx="12"/>
          </p:nvPr>
        </p:nvSpPr>
        <p:spPr/>
        <p:txBody>
          <a:bodyPr/>
          <a:lstStyle/>
          <a:p>
            <a:r>
              <a:rPr lang="en-US" dirty="0"/>
              <a:t>Outline</a:t>
            </a:r>
          </a:p>
        </p:txBody>
      </p:sp>
    </p:spTree>
    <p:extLst>
      <p:ext uri="{BB962C8B-B14F-4D97-AF65-F5344CB8AC3E}">
        <p14:creationId xmlns:p14="http://schemas.microsoft.com/office/powerpoint/2010/main" val="3061004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E5B8E8-8BCB-4224-8E01-7CD5E3F67E92}"/>
              </a:ext>
            </a:extLst>
          </p:cNvPr>
          <p:cNvSpPr>
            <a:spLocks noGrp="1"/>
          </p:cNvSpPr>
          <p:nvPr>
            <p:ph type="body" sz="quarter" idx="11"/>
          </p:nvPr>
        </p:nvSpPr>
        <p:spPr/>
        <p:txBody>
          <a:bodyPr/>
          <a:lstStyle/>
          <a:p>
            <a:r>
              <a:rPr lang="en-US" dirty="0"/>
              <a:t>Consider all available papers with 2018 publishing dates</a:t>
            </a:r>
          </a:p>
          <a:p>
            <a:pPr lvl="1"/>
            <a:r>
              <a:rPr lang="en-US" dirty="0"/>
              <a:t>21,985 papers</a:t>
            </a:r>
          </a:p>
          <a:p>
            <a:pPr lvl="1"/>
            <a:r>
              <a:rPr lang="en-US" dirty="0"/>
              <a:t>30 MB of abstract and associated bookkeeping information</a:t>
            </a:r>
          </a:p>
          <a:p>
            <a:endParaRPr lang="en-US" dirty="0"/>
          </a:p>
        </p:txBody>
      </p:sp>
      <p:sp>
        <p:nvSpPr>
          <p:cNvPr id="3" name="Text Placeholder 2">
            <a:extLst>
              <a:ext uri="{FF2B5EF4-FFF2-40B4-BE49-F238E27FC236}">
                <a16:creationId xmlns:a16="http://schemas.microsoft.com/office/drawing/2014/main" id="{92E68344-5744-4F68-8E4B-3ABCA7EAF7CD}"/>
              </a:ext>
            </a:extLst>
          </p:cNvPr>
          <p:cNvSpPr>
            <a:spLocks noGrp="1"/>
          </p:cNvSpPr>
          <p:nvPr>
            <p:ph type="body" sz="quarter" idx="12"/>
          </p:nvPr>
        </p:nvSpPr>
        <p:spPr/>
        <p:txBody>
          <a:bodyPr/>
          <a:lstStyle/>
          <a:p>
            <a:r>
              <a:rPr lang="en-US" dirty="0"/>
              <a:t>First Data Set</a:t>
            </a:r>
          </a:p>
        </p:txBody>
      </p:sp>
    </p:spTree>
    <p:extLst>
      <p:ext uri="{BB962C8B-B14F-4D97-AF65-F5344CB8AC3E}">
        <p14:creationId xmlns:p14="http://schemas.microsoft.com/office/powerpoint/2010/main" val="1580261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CF69B1D-1E47-4919-86F6-2F2A8FE62FDB}"/>
                  </a:ext>
                </a:extLst>
              </p:cNvPr>
              <p:cNvSpPr>
                <a:spLocks noGrp="1"/>
              </p:cNvSpPr>
              <p:nvPr>
                <p:ph type="body" sz="quarter" idx="11"/>
              </p:nvPr>
            </p:nvSpPr>
            <p:spPr>
              <a:xfrm>
                <a:off x="659305" y="1302545"/>
                <a:ext cx="5116655" cy="2776032"/>
              </a:xfrm>
            </p:spPr>
            <p:txBody>
              <a:bodyPr/>
              <a:lstStyle/>
              <a:p>
                <a:r>
                  <a:rPr lang="en-US" sz="2000" dirty="0"/>
                  <a:t>Perplexity </a:t>
                </a:r>
              </a:p>
              <a:p>
                <a:pPr lvl="1"/>
                <a14:m>
                  <m:oMath xmlns:m="http://schemas.openxmlformats.org/officeDocument/2006/math">
                    <m:r>
                      <a:rPr lang="en-US" sz="1800" b="0" i="1" smtClean="0">
                        <a:latin typeface="Cambria Math" panose="02040503050406030204" pitchFamily="18" charset="0"/>
                      </a:rPr>
                      <m:t>𝑝𝑒𝑟𝑝𝑙𝑒𝑥𝑖𝑡𝑦</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nary>
                          <m:naryPr>
                            <m:chr m:val="∑"/>
                            <m:limLoc m:val="subSup"/>
                            <m:supHide m:val="on"/>
                            <m:ctrlPr>
                              <a:rPr lang="en-US" sz="1800" b="0" i="1" smtClean="0">
                                <a:latin typeface="Cambria Math" panose="02040503050406030204" pitchFamily="18" charset="0"/>
                              </a:rPr>
                            </m:ctrlPr>
                          </m:naryPr>
                          <m:sub>
                            <m:r>
                              <m:rPr>
                                <m:brk m:alnAt="9"/>
                              </m:rPr>
                              <a:rPr lang="en-US" sz="1800" b="0" i="1" smtClean="0">
                                <a:latin typeface="Cambria Math" panose="02040503050406030204" pitchFamily="18" charset="0"/>
                              </a:rPr>
                              <m:t>𝑑</m:t>
                            </m:r>
                          </m:sub>
                          <m:sup/>
                          <m:e>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𝑑</m:t>
                                </m:r>
                              </m:e>
                            </m:d>
                            <m:r>
                              <a:rPr lang="en-US" sz="1800" b="0" i="1" smtClean="0">
                                <a:latin typeface="Cambria Math" panose="02040503050406030204" pitchFamily="18" charset="0"/>
                              </a:rPr>
                              <m:t>⋅</m:t>
                            </m:r>
                            <m:r>
                              <m:rPr>
                                <m:sty m:val="p"/>
                              </m:rPr>
                              <a:rPr lang="en-US" sz="1800" b="0" i="0" smtClean="0">
                                <a:latin typeface="Cambria Math" panose="02040503050406030204" pitchFamily="18" charset="0"/>
                              </a:rPr>
                              <m:t>log</m:t>
                            </m:r>
                            <m:r>
                              <a:rPr lang="en-US" sz="1800" b="0" i="1" smtClean="0">
                                <a:latin typeface="Cambria Math" panose="02040503050406030204" pitchFamily="18" charset="0"/>
                              </a:rPr>
                              <m:t>⁡(</m:t>
                            </m:r>
                            <m:r>
                              <a:rPr lang="en-US" sz="1800" b="0" i="1" smtClean="0">
                                <a:latin typeface="Cambria Math" panose="02040503050406030204" pitchFamily="18" charset="0"/>
                              </a:rPr>
                              <m:t>𝑝</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𝑑</m:t>
                            </m:r>
                            <m:r>
                              <a:rPr lang="en-US" sz="1800" b="0" i="1" smtClean="0">
                                <a:latin typeface="Cambria Math" panose="02040503050406030204" pitchFamily="18" charset="0"/>
                              </a:rPr>
                              <m:t>))</m:t>
                            </m:r>
                          </m:e>
                        </m:nary>
                      </m:sup>
                    </m:sSup>
                  </m:oMath>
                </a14:m>
                <a:endParaRPr lang="en-US" sz="1800" b="0" dirty="0"/>
              </a:p>
              <a:p>
                <a:pPr lvl="1"/>
                <a:r>
                  <a:rPr lang="en-US" sz="1800" dirty="0"/>
                  <a:t>Where </a:t>
                </a:r>
                <a14:m>
                  <m:oMath xmlns:m="http://schemas.openxmlformats.org/officeDocument/2006/math">
                    <m:r>
                      <a:rPr lang="en-US" sz="1800" i="1" dirty="0" smtClean="0">
                        <a:latin typeface="Cambria Math" panose="02040503050406030204" pitchFamily="18" charset="0"/>
                      </a:rPr>
                      <m:t>𝑝</m:t>
                    </m:r>
                    <m:r>
                      <a:rPr lang="en-US" sz="1800" i="1" dirty="0" smtClean="0">
                        <a:latin typeface="Cambria Math" panose="02040503050406030204" pitchFamily="18" charset="0"/>
                      </a:rPr>
                      <m:t>(</m:t>
                    </m:r>
                    <m:r>
                      <a:rPr lang="en-US" sz="1800" i="1" dirty="0" err="1" smtClean="0">
                        <a:latin typeface="Cambria Math" panose="02040503050406030204" pitchFamily="18" charset="0"/>
                      </a:rPr>
                      <m:t>𝑡</m:t>
                    </m:r>
                    <m:r>
                      <a:rPr lang="en-US" sz="1800" i="1" dirty="0" err="1" smtClean="0">
                        <a:latin typeface="Cambria Math" panose="02040503050406030204" pitchFamily="18" charset="0"/>
                      </a:rPr>
                      <m:t>,</m:t>
                    </m:r>
                    <m:r>
                      <a:rPr lang="en-US" sz="1800" i="1" dirty="0" err="1" smtClean="0">
                        <a:latin typeface="Cambria Math" panose="02040503050406030204" pitchFamily="18" charset="0"/>
                      </a:rPr>
                      <m:t>𝑑</m:t>
                    </m:r>
                    <m:r>
                      <a:rPr lang="en-US" sz="1800" i="1" dirty="0" smtClean="0">
                        <a:latin typeface="Cambria Math" panose="02040503050406030204" pitchFamily="18" charset="0"/>
                      </a:rPr>
                      <m:t>)</m:t>
                    </m:r>
                  </m:oMath>
                </a14:m>
                <a:r>
                  <a:rPr lang="en-US" sz="1800" dirty="0"/>
                  <a:t> is the probability of topic </a:t>
                </a:r>
                <a14:m>
                  <m:oMath xmlns:m="http://schemas.openxmlformats.org/officeDocument/2006/math">
                    <m:r>
                      <a:rPr lang="en-US" sz="1800" i="1" dirty="0" smtClean="0">
                        <a:latin typeface="Cambria Math" panose="02040503050406030204" pitchFamily="18" charset="0"/>
                      </a:rPr>
                      <m:t>𝑡</m:t>
                    </m:r>
                  </m:oMath>
                </a14:m>
                <a:r>
                  <a:rPr lang="en-US" sz="1800" dirty="0"/>
                  <a:t> in document </a:t>
                </a:r>
                <a14:m>
                  <m:oMath xmlns:m="http://schemas.openxmlformats.org/officeDocument/2006/math">
                    <m:r>
                      <a:rPr lang="en-US" sz="1800" i="1" dirty="0" smtClean="0">
                        <a:latin typeface="Cambria Math" panose="02040503050406030204" pitchFamily="18" charset="0"/>
                      </a:rPr>
                      <m:t>𝑑</m:t>
                    </m:r>
                  </m:oMath>
                </a14:m>
                <a:r>
                  <a:rPr lang="en-US" sz="1800" dirty="0"/>
                  <a:t>, summed over all documents</a:t>
                </a:r>
              </a:p>
              <a:p>
                <a:pPr lvl="1"/>
                <a:r>
                  <a:rPr lang="en-US" sz="1800" dirty="0"/>
                  <a:t>Higher number mean even distribution (lower number means better fit)</a:t>
                </a:r>
              </a:p>
              <a:p>
                <a:endParaRPr lang="en-US" sz="2200" dirty="0"/>
              </a:p>
              <a:p>
                <a:r>
                  <a:rPr lang="en-US" sz="2200" dirty="0"/>
                  <a:t>Total summed p</a:t>
                </a:r>
                <a:r>
                  <a:rPr lang="en-US" sz="2200" b="0" dirty="0"/>
                  <a:t>erplexity for </a:t>
                </a:r>
                <a:r>
                  <a:rPr lang="en-US" sz="2200" b="1" dirty="0"/>
                  <a:t>IEEAll2018</a:t>
                </a:r>
                <a:r>
                  <a:rPr lang="en-US" sz="2200" b="0" dirty="0"/>
                  <a:t> data set</a:t>
                </a:r>
              </a:p>
              <a:p>
                <a:pPr lvl="1"/>
                <a:r>
                  <a:rPr lang="en-US" sz="1800" dirty="0"/>
                  <a:t>Choose 120 topics</a:t>
                </a:r>
                <a:endParaRPr lang="en-US" sz="1800" b="0" dirty="0"/>
              </a:p>
            </p:txBody>
          </p:sp>
        </mc:Choice>
        <mc:Fallback xmlns="">
          <p:sp>
            <p:nvSpPr>
              <p:cNvPr id="2" name="Text Placeholder 1">
                <a:extLst>
                  <a:ext uri="{FF2B5EF4-FFF2-40B4-BE49-F238E27FC236}">
                    <a16:creationId xmlns:a16="http://schemas.microsoft.com/office/drawing/2014/main" id="{4CF69B1D-1E47-4919-86F6-2F2A8FE62FDB}"/>
                  </a:ext>
                </a:extLst>
              </p:cNvPr>
              <p:cNvSpPr>
                <a:spLocks noGrp="1" noRot="1" noChangeAspect="1" noMove="1" noResize="1" noEditPoints="1" noAdjustHandles="1" noChangeArrowheads="1" noChangeShapeType="1" noTextEdit="1"/>
              </p:cNvSpPr>
              <p:nvPr>
                <p:ph type="body" sz="quarter" idx="11"/>
              </p:nvPr>
            </p:nvSpPr>
            <p:spPr>
              <a:xfrm>
                <a:off x="659305" y="1302545"/>
                <a:ext cx="5116655" cy="2776032"/>
              </a:xfrm>
              <a:blipFill>
                <a:blip r:embed="rId2"/>
                <a:stretch>
                  <a:fillRect l="-1905" t="-2857" b="-27033"/>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1A29E6C4-3F2D-43F1-901C-1E389677EBBD}"/>
              </a:ext>
            </a:extLst>
          </p:cNvPr>
          <p:cNvSpPr>
            <a:spLocks noGrp="1"/>
          </p:cNvSpPr>
          <p:nvPr>
            <p:ph type="body" sz="quarter" idx="12"/>
          </p:nvPr>
        </p:nvSpPr>
        <p:spPr/>
        <p:txBody>
          <a:bodyPr/>
          <a:lstStyle/>
          <a:p>
            <a:r>
              <a:rPr lang="en-US" dirty="0"/>
              <a:t>Latent </a:t>
            </a:r>
            <a:r>
              <a:rPr lang="en-US" dirty="0" err="1"/>
              <a:t>Dirichlet</a:t>
            </a:r>
            <a:r>
              <a:rPr lang="en-US" dirty="0"/>
              <a:t> Allocation Approach</a:t>
            </a:r>
          </a:p>
        </p:txBody>
      </p:sp>
      <p:pic>
        <p:nvPicPr>
          <p:cNvPr id="5" name="Picture 4">
            <a:extLst>
              <a:ext uri="{FF2B5EF4-FFF2-40B4-BE49-F238E27FC236}">
                <a16:creationId xmlns:a16="http://schemas.microsoft.com/office/drawing/2014/main" id="{4108197C-59A2-499A-9FEC-B80DAE18D4A5}"/>
              </a:ext>
            </a:extLst>
          </p:cNvPr>
          <p:cNvPicPr>
            <a:picLocks noChangeAspect="1"/>
          </p:cNvPicPr>
          <p:nvPr/>
        </p:nvPicPr>
        <p:blipFill>
          <a:blip r:embed="rId3"/>
          <a:stretch>
            <a:fillRect/>
          </a:stretch>
        </p:blipFill>
        <p:spPr>
          <a:xfrm>
            <a:off x="5775960" y="1302545"/>
            <a:ext cx="3232859" cy="2424645"/>
          </a:xfrm>
          <a:prstGeom prst="rect">
            <a:avLst/>
          </a:prstGeom>
        </p:spPr>
      </p:pic>
    </p:spTree>
    <p:extLst>
      <p:ext uri="{BB962C8B-B14F-4D97-AF65-F5344CB8AC3E}">
        <p14:creationId xmlns:p14="http://schemas.microsoft.com/office/powerpoint/2010/main" val="706793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355D5EF-AD24-4C6A-95BE-B847F9B92AF8}"/>
              </a:ext>
            </a:extLst>
          </p:cNvPr>
          <p:cNvSpPr>
            <a:spLocks noGrp="1"/>
          </p:cNvSpPr>
          <p:nvPr>
            <p:ph type="body" sz="quarter" idx="13"/>
          </p:nvPr>
        </p:nvSpPr>
        <p:spPr/>
        <p:txBody>
          <a:bodyPr/>
          <a:lstStyle/>
          <a:p>
            <a:r>
              <a:rPr lang="en-US" dirty="0"/>
              <a:t>IEEEAll2018 First 8 Topics</a:t>
            </a:r>
          </a:p>
        </p:txBody>
      </p:sp>
      <p:pic>
        <p:nvPicPr>
          <p:cNvPr id="7" name="Picture 6">
            <a:extLst>
              <a:ext uri="{FF2B5EF4-FFF2-40B4-BE49-F238E27FC236}">
                <a16:creationId xmlns:a16="http://schemas.microsoft.com/office/drawing/2014/main" id="{C2B7B493-DF48-4A27-B2BE-8D9FA215D35F}"/>
              </a:ext>
            </a:extLst>
          </p:cNvPr>
          <p:cNvPicPr>
            <a:picLocks noChangeAspect="1"/>
          </p:cNvPicPr>
          <p:nvPr/>
        </p:nvPicPr>
        <p:blipFill rotWithShape="1">
          <a:blip r:embed="rId2"/>
          <a:srcRect l="8385" t="2493" r="6584" b="6220"/>
          <a:stretch/>
        </p:blipFill>
        <p:spPr>
          <a:xfrm>
            <a:off x="457200" y="1007390"/>
            <a:ext cx="7429500" cy="4000513"/>
          </a:xfrm>
          <a:prstGeom prst="rect">
            <a:avLst/>
          </a:prstGeom>
        </p:spPr>
      </p:pic>
    </p:spTree>
    <p:extLst>
      <p:ext uri="{BB962C8B-B14F-4D97-AF65-F5344CB8AC3E}">
        <p14:creationId xmlns:p14="http://schemas.microsoft.com/office/powerpoint/2010/main" val="3239439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355D5EF-AD24-4C6A-95BE-B847F9B92AF8}"/>
              </a:ext>
            </a:extLst>
          </p:cNvPr>
          <p:cNvSpPr>
            <a:spLocks noGrp="1"/>
          </p:cNvSpPr>
          <p:nvPr>
            <p:ph type="body" sz="quarter" idx="13"/>
          </p:nvPr>
        </p:nvSpPr>
        <p:spPr/>
        <p:txBody>
          <a:bodyPr/>
          <a:lstStyle/>
          <a:p>
            <a:r>
              <a:rPr lang="en-US" dirty="0"/>
              <a:t>IEEEAll2018 First 8 Topics </a:t>
            </a:r>
            <a:r>
              <a:rPr lang="en-US" sz="2000" dirty="0"/>
              <a:t>(of 120)</a:t>
            </a:r>
            <a:endParaRPr lang="en-US" dirty="0"/>
          </a:p>
        </p:txBody>
      </p:sp>
      <p:pic>
        <p:nvPicPr>
          <p:cNvPr id="7" name="Picture 6">
            <a:extLst>
              <a:ext uri="{FF2B5EF4-FFF2-40B4-BE49-F238E27FC236}">
                <a16:creationId xmlns:a16="http://schemas.microsoft.com/office/drawing/2014/main" id="{C2B7B493-DF48-4A27-B2BE-8D9FA215D35F}"/>
              </a:ext>
            </a:extLst>
          </p:cNvPr>
          <p:cNvPicPr>
            <a:picLocks noChangeAspect="1"/>
          </p:cNvPicPr>
          <p:nvPr/>
        </p:nvPicPr>
        <p:blipFill rotWithShape="1">
          <a:blip r:embed="rId2"/>
          <a:srcRect l="8385" t="2493" r="6584" b="6220"/>
          <a:stretch/>
        </p:blipFill>
        <p:spPr>
          <a:xfrm>
            <a:off x="457200" y="1007390"/>
            <a:ext cx="7429500" cy="4000513"/>
          </a:xfrm>
          <a:prstGeom prst="rect">
            <a:avLst/>
          </a:prstGeom>
        </p:spPr>
      </p:pic>
      <p:sp>
        <p:nvSpPr>
          <p:cNvPr id="2" name="Oval 1">
            <a:extLst>
              <a:ext uri="{FF2B5EF4-FFF2-40B4-BE49-F238E27FC236}">
                <a16:creationId xmlns:a16="http://schemas.microsoft.com/office/drawing/2014/main" id="{C876E6FA-11F3-43F7-A86D-4C1028120DAF}"/>
              </a:ext>
            </a:extLst>
          </p:cNvPr>
          <p:cNvSpPr/>
          <p:nvPr/>
        </p:nvSpPr>
        <p:spPr>
          <a:xfrm>
            <a:off x="4610100" y="3886200"/>
            <a:ext cx="1066800" cy="449580"/>
          </a:xfrm>
          <a:prstGeom prst="ellipse">
            <a:avLst/>
          </a:prstGeom>
          <a:noFill/>
          <a:ln w="22225">
            <a:solidFill>
              <a:srgbClr val="003B4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3A4C6E8-911D-482C-90ED-23C1332F042E}"/>
              </a:ext>
            </a:extLst>
          </p:cNvPr>
          <p:cNvSpPr/>
          <p:nvPr/>
        </p:nvSpPr>
        <p:spPr>
          <a:xfrm>
            <a:off x="2918460" y="3970020"/>
            <a:ext cx="800100" cy="365760"/>
          </a:xfrm>
          <a:prstGeom prst="ellipse">
            <a:avLst/>
          </a:prstGeom>
          <a:noFill/>
          <a:ln w="22225">
            <a:solidFill>
              <a:srgbClr val="003B4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9E5ABB4C-A901-4519-9515-6256EFEDC369}"/>
              </a:ext>
            </a:extLst>
          </p:cNvPr>
          <p:cNvCxnSpPr>
            <a:cxnSpLocks/>
          </p:cNvCxnSpPr>
          <p:nvPr/>
        </p:nvCxnSpPr>
        <p:spPr>
          <a:xfrm flipH="1">
            <a:off x="5623560" y="1269268"/>
            <a:ext cx="220980" cy="203725"/>
          </a:xfrm>
          <a:prstGeom prst="straightConnector1">
            <a:avLst/>
          </a:prstGeom>
          <a:ln>
            <a:solidFill>
              <a:srgbClr val="003B49"/>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03AA686-B945-4F59-977A-92D546C09E62}"/>
              </a:ext>
            </a:extLst>
          </p:cNvPr>
          <p:cNvSpPr txBox="1"/>
          <p:nvPr/>
        </p:nvSpPr>
        <p:spPr>
          <a:xfrm>
            <a:off x="5455920" y="1007390"/>
            <a:ext cx="922020" cy="338554"/>
          </a:xfrm>
          <a:prstGeom prst="rect">
            <a:avLst/>
          </a:prstGeom>
          <a:noFill/>
        </p:spPr>
        <p:txBody>
          <a:bodyPr wrap="square" rtlCol="0">
            <a:spAutoFit/>
          </a:bodyPr>
          <a:lstStyle/>
          <a:p>
            <a:r>
              <a:rPr lang="en-US" sz="1600" b="1" dirty="0">
                <a:solidFill>
                  <a:srgbClr val="003B49"/>
                </a:solidFill>
              </a:rPr>
              <a:t>Theme?</a:t>
            </a:r>
          </a:p>
        </p:txBody>
      </p:sp>
      <p:sp>
        <p:nvSpPr>
          <p:cNvPr id="10" name="TextBox 9">
            <a:extLst>
              <a:ext uri="{FF2B5EF4-FFF2-40B4-BE49-F238E27FC236}">
                <a16:creationId xmlns:a16="http://schemas.microsoft.com/office/drawing/2014/main" id="{EA707DB9-5D39-4F87-A1AC-95F245445E5A}"/>
              </a:ext>
            </a:extLst>
          </p:cNvPr>
          <p:cNvSpPr txBox="1"/>
          <p:nvPr/>
        </p:nvSpPr>
        <p:spPr>
          <a:xfrm>
            <a:off x="7338060" y="3102890"/>
            <a:ext cx="922020" cy="338554"/>
          </a:xfrm>
          <a:prstGeom prst="rect">
            <a:avLst/>
          </a:prstGeom>
          <a:noFill/>
        </p:spPr>
        <p:txBody>
          <a:bodyPr wrap="square" rtlCol="0">
            <a:spAutoFit/>
          </a:bodyPr>
          <a:lstStyle/>
          <a:p>
            <a:r>
              <a:rPr lang="en-US" sz="1600" b="1" dirty="0">
                <a:solidFill>
                  <a:srgbClr val="003B49"/>
                </a:solidFill>
              </a:rPr>
              <a:t>Theme?</a:t>
            </a:r>
          </a:p>
        </p:txBody>
      </p:sp>
      <p:cxnSp>
        <p:nvCxnSpPr>
          <p:cNvPr id="12" name="Straight Arrow Connector 11">
            <a:extLst>
              <a:ext uri="{FF2B5EF4-FFF2-40B4-BE49-F238E27FC236}">
                <a16:creationId xmlns:a16="http://schemas.microsoft.com/office/drawing/2014/main" id="{DA888904-7AA0-453A-A5D8-E0E94A836CFA}"/>
              </a:ext>
            </a:extLst>
          </p:cNvPr>
          <p:cNvCxnSpPr>
            <a:cxnSpLocks/>
          </p:cNvCxnSpPr>
          <p:nvPr/>
        </p:nvCxnSpPr>
        <p:spPr>
          <a:xfrm flipH="1">
            <a:off x="7578090" y="3420917"/>
            <a:ext cx="220980" cy="203725"/>
          </a:xfrm>
          <a:prstGeom prst="straightConnector1">
            <a:avLst/>
          </a:prstGeom>
          <a:ln>
            <a:solidFill>
              <a:srgbClr val="003B49"/>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55818"/>
      </p:ext>
    </p:extLst>
  </p:cSld>
  <p:clrMapOvr>
    <a:masterClrMapping/>
  </p:clrMapOvr>
</p:sld>
</file>

<file path=ppt/theme/theme1.xml><?xml version="1.0" encoding="utf-8"?>
<a:theme xmlns:a="http://schemas.openxmlformats.org/drawingml/2006/main" name="1_Custom Design">
  <a:themeElements>
    <a:clrScheme name="Custom 3">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006600"/>
      </a:hlink>
      <a:folHlink>
        <a:srgbClr val="0066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Design">
  <a:themeElements>
    <a:clrScheme name="MDD">
      <a:dk1>
        <a:srgbClr val="509E2F"/>
      </a:dk1>
      <a:lt1>
        <a:srgbClr val="B2B4B2"/>
      </a:lt1>
      <a:dk2>
        <a:srgbClr val="509E6F"/>
      </a:dk2>
      <a:lt2>
        <a:srgbClr val="FFFFFF"/>
      </a:lt2>
      <a:accent1>
        <a:srgbClr val="78BE20"/>
      </a:accent1>
      <a:accent2>
        <a:srgbClr val="003B49"/>
      </a:accent2>
      <a:accent3>
        <a:srgbClr val="FDDA24"/>
      </a:accent3>
      <a:accent4>
        <a:srgbClr val="E87722"/>
      </a:accent4>
      <a:accent5>
        <a:srgbClr val="2DCCD3"/>
      </a:accent5>
      <a:accent6>
        <a:srgbClr val="005F83"/>
      </a:accent6>
      <a:hlink>
        <a:srgbClr val="2BC3C9"/>
      </a:hlink>
      <a:folHlink>
        <a:srgbClr val="E0621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1546</TotalTime>
  <Words>2014</Words>
  <Application>Microsoft Office PowerPoint</Application>
  <PresentationFormat>On-screen Show (16:9)</PresentationFormat>
  <Paragraphs>231</Paragraphs>
  <Slides>46</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46</vt:i4>
      </vt:variant>
    </vt:vector>
  </HeadingPairs>
  <TitlesOfParts>
    <vt:vector size="58" baseType="lpstr">
      <vt:lpstr>Arial</vt:lpstr>
      <vt:lpstr>Calibri</vt:lpstr>
      <vt:lpstr>Cambria Math</vt:lpstr>
      <vt:lpstr>Encode Sans Normal Black</vt:lpstr>
      <vt:lpstr>Lucida Grande</vt:lpstr>
      <vt:lpstr>Orgon Slab</vt:lpstr>
      <vt:lpstr>Orgon Slab ExtraLight</vt:lpstr>
      <vt:lpstr>Orgon Slab Light</vt:lpstr>
      <vt:lpstr>Orgon Slab Medium</vt:lpstr>
      <vt:lpstr>1_Custom Design</vt:lpstr>
      <vt:lpstr>2_Custom Design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Miller, Stuart (S&amp;T-Student)</cp:lastModifiedBy>
  <cp:revision>69</cp:revision>
  <dcterms:created xsi:type="dcterms:W3CDTF">2014-10-14T00:51:43Z</dcterms:created>
  <dcterms:modified xsi:type="dcterms:W3CDTF">2018-04-11T16:31:09Z</dcterms:modified>
</cp:coreProperties>
</file>